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Lst>
  <p:sldSz cy="5143500" cx="9144000"/>
  <p:notesSz cx="6858000" cy="9144000"/>
  <p:embeddedFontLst>
    <p:embeddedFont>
      <p:font typeface="Roboto"/>
      <p:regular r:id="rId106"/>
      <p:bold r:id="rId107"/>
      <p:italic r:id="rId108"/>
      <p:boldItalic r:id="rId109"/>
    </p:embeddedFont>
    <p:embeddedFont>
      <p:font typeface="Roboto Mono"/>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E33D75-0F80-4521-BA1F-6CCDB84C9A16}">
  <a:tblStyle styleId="{83E33D75-0F80-4521-BA1F-6CCDB84C9A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RobotoMon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RobotoMono-boldItalic.fntdata"/><Relationship Id="rId112" Type="http://schemas.openxmlformats.org/officeDocument/2006/relationships/font" Target="fonts/RobotoMono-italic.fntdata"/><Relationship Id="rId111" Type="http://schemas.openxmlformats.org/officeDocument/2006/relationships/font" Target="fonts/RobotoMon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79c190e8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79c190e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79c190e8f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79c190e8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79c190e8f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79c190e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79c190e8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79c190e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79c190e8f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79c190e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79f2f40a3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79f2f40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79f2f40a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79f2f40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79f2f40a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79f2f40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79f2f40a3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79f2f40a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65878446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6587844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65878446a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65878446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79f2f40a3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79f2f40a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79f2f40a3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79f2f40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79f2f40a3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79f2f40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79f2f40a3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79f2f40a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79f2f40a3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79f2f40a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79f2f40a3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79f2f40a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79f2f40a3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79f2f40a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79f2f40a3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79f2f40a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180eb2ab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180eb2a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83531093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8353109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180eb2ab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180eb2a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180eb2ab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180eb2a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180eb2ab8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180eb2a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180eb2ab8_3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180eb2ab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180eb2ab8_2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180eb2ab8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180eb2ab8_2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180eb2ab8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180eb2ab8_2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180eb2ab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180eb2ab8_2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180eb2ab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180eb2ab8_2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180eb2ab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180eb2ab8_2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180eb2ab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6d91f09c1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6d91f09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180eb2ab8_2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180eb2ab8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180eb2ab8_2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180eb2ab8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a2769791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fa27697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a2769791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a276979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180eb2ab8_3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180eb2ab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180eb2ab8_3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180eb2ab8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180eb2ab8_3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180eb2ab8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65878446a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6587844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65878446a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6587844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65878446a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65878446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6d91f09c1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6d91f09c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65878446a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6587844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ac240aed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ac240ae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ac240aed6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ac240ae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ac240aed6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ac240ae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ac240aed6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ac240aed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83531093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8353109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83531093e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8353109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83531093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8353109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d9339047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d933904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d9339047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d933904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6d91f09c1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6d91f09c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d93390477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d933904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d93390477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d9339047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d93390477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d9339047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d93390477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fd9339047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d93390477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d9339047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d93390477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d9339047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fd93390477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fd9339047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d93390477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fd9339047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d93390477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d9339047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d93390477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d9339047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703d4cc9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703d4cc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d93390477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fd9339047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d93390477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d9339047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0985bcb2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0985bcb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0985bcb27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0985bcb2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0985bcb27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0985bcb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0985bcb27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0985bcb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0985bcb27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0985bcb2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0985bcb27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0985bcb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0985bcb27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0985bcb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0985bcb27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0985bcb2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703d4cc99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703d4cc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0545b350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0545b3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00545b3509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00545b35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0545b3509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0545b35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0545b3509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0545b35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0545b3509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0545b35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0545b3509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0545b350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0545b3509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0545b350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0545b3509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0545b35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0545b3509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0545b35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0545b3509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00545b350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703d4cc9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703d4cc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0545b3509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0545b35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0545b3509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0545b350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0545b3509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0545b350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0545b3509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0545b35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0545b3509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00545b350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0545b3509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00545b350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00545b3509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00545b350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00545b3509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00545b350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0545b3509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0545b350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6d91f09c1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6d91f09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angular.io/guide/architecture-components" TargetMode="External"/><Relationship Id="rId5" Type="http://schemas.openxmlformats.org/officeDocument/2006/relationships/hyperlink" Target="https://angular.io/guide/architecture-compon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angular.io/api/core/Component"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angular.io/api/core/Componen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developer.mozilla.org/en-US/docs/Web/Web_Components/Using_shadow_DOM"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angular.io/api/core/Input" TargetMode="External"/><Relationship Id="rId4" Type="http://schemas.openxmlformats.org/officeDocument/2006/relationships/hyperlink" Target="https://angular.io/api/core/Output" TargetMode="External"/><Relationship Id="rId5" Type="http://schemas.openxmlformats.org/officeDocument/2006/relationships/hyperlink" Target="https://angular.io/api/core/Input" TargetMode="External"/><Relationship Id="rId6" Type="http://schemas.openxmlformats.org/officeDocument/2006/relationships/hyperlink" Target="https://angular.io/api/core/Outpu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angular.io/guide/component-overview" TargetMode="External"/><Relationship Id="rId4" Type="http://schemas.openxmlformats.org/officeDocument/2006/relationships/hyperlink" Target="https://angular.io/guide/built-in-directives#built-in-attribute-directives" TargetMode="External"/><Relationship Id="rId5" Type="http://schemas.openxmlformats.org/officeDocument/2006/relationships/hyperlink" Target="https://angular.io/guide/built-in-directives#built-in-structural-directiv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angular.io/guide/built-in-directives#ngClass" TargetMode="External"/><Relationship Id="rId4" Type="http://schemas.openxmlformats.org/officeDocument/2006/relationships/hyperlink" Target="https://angular.io/guide/built-in-directives#ngstyle" TargetMode="External"/><Relationship Id="rId5" Type="http://schemas.openxmlformats.org/officeDocument/2006/relationships/hyperlink" Target="https://angular.io/guide/built-in-directives#ngModel" TargetMode="External"/><Relationship Id="rId6" Type="http://schemas.openxmlformats.org/officeDocument/2006/relationships/image" Target="../media/image8.png"/><Relationship Id="rId7" Type="http://schemas.openxmlformats.org/officeDocument/2006/relationships/image" Target="../media/image23.png"/><Relationship Id="rId8"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angular.io/guide/built-in-directives#ngIf" TargetMode="External"/><Relationship Id="rId4" Type="http://schemas.openxmlformats.org/officeDocument/2006/relationships/hyperlink" Target="https://angular.io/guide/built-in-directives#ngFor" TargetMode="External"/><Relationship Id="rId5" Type="http://schemas.openxmlformats.org/officeDocument/2006/relationships/hyperlink" Target="https://angular.io/guide/built-in-directives#ngSwitch" TargetMode="External"/><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stackblitz.com/edit/angular-qgjd1e?file=src/app/app.component.ts" TargetMode="Externa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1" Type="http://schemas.openxmlformats.org/officeDocument/2006/relationships/hyperlink" Target="https://angular.io/api/common/DecimalPipe" TargetMode="External"/><Relationship Id="rId10" Type="http://schemas.openxmlformats.org/officeDocument/2006/relationships/hyperlink" Target="https://angular.io/api/common/CurrencyPipe" TargetMode="External"/><Relationship Id="rId13" Type="http://schemas.openxmlformats.org/officeDocument/2006/relationships/hyperlink" Target="https://angular.io/api/common/PercentPipe" TargetMode="External"/><Relationship Id="rId12" Type="http://schemas.openxmlformats.org/officeDocument/2006/relationships/hyperlink" Target="https://angular.io/api/common/DecimalPipe" TargetMode="External"/><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angular.io/api/common/DatePipe" TargetMode="External"/><Relationship Id="rId4" Type="http://schemas.openxmlformats.org/officeDocument/2006/relationships/hyperlink" Target="https://angular.io/api/common/DatePipe" TargetMode="External"/><Relationship Id="rId9" Type="http://schemas.openxmlformats.org/officeDocument/2006/relationships/hyperlink" Target="https://angular.io/api/common/CurrencyPipe" TargetMode="External"/><Relationship Id="rId14" Type="http://schemas.openxmlformats.org/officeDocument/2006/relationships/hyperlink" Target="https://angular.io/api/common/PercentPipe" TargetMode="External"/><Relationship Id="rId5" Type="http://schemas.openxmlformats.org/officeDocument/2006/relationships/hyperlink" Target="https://angular.io/api/common/UpperCasePipe" TargetMode="External"/><Relationship Id="rId6" Type="http://schemas.openxmlformats.org/officeDocument/2006/relationships/hyperlink" Target="https://angular.io/api/common/UpperCasePipe" TargetMode="External"/><Relationship Id="rId7" Type="http://schemas.openxmlformats.org/officeDocument/2006/relationships/hyperlink" Target="https://angular.io/api/common/LowerCasePipe" TargetMode="External"/><Relationship Id="rId8" Type="http://schemas.openxmlformats.org/officeDocument/2006/relationships/hyperlink" Target="https://angular.io/api/common/LowerCasePip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hyperlink" Target="https://stackblitz.com/edit/angular-qgjd1e?file=src/app/app.component.t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angular.io/api/core/ng-content" TargetMode="External"/><Relationship Id="rId4" Type="http://schemas.openxmlformats.org/officeDocument/2006/relationships/hyperlink" Target="https://angular.io/guide/content-projecti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hyperlink" Target="https://stackblitz.com/edit/angular-qgjd1e?file=src/app/app.component.t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developer.mozilla.org/en-US/docs/Learn/HTML" TargetMode="External"/><Relationship Id="rId4" Type="http://schemas.openxmlformats.org/officeDocument/2006/relationships/hyperlink" Target="https://developer.mozilla.org/en-US/docs/Web/JavaScript" TargetMode="External"/><Relationship Id="rId5" Type="http://schemas.openxmlformats.org/officeDocument/2006/relationships/hyperlink" Target="https://www.typescriptlang.org/" TargetMode="External"/><Relationship Id="rId6" Type="http://schemas.openxmlformats.org/officeDocument/2006/relationships/hyperlink" Target="https://nodejs.org/en/" TargetMode="External"/><Relationship Id="rId7" Type="http://schemas.openxmlformats.org/officeDocument/2006/relationships/hyperlink" Target="https://webpack.js.org/" TargetMode="External"/><Relationship Id="rId8" Type="http://schemas.openxmlformats.org/officeDocument/2006/relationships/hyperlink" Target="https://www.npmjs.com/package/@angular/cl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hyperlink" Target="https://stackblitz.com/edit/angular-qgjd1e?file=src/app/app.component.t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angular-qgjd1e.stackblitz.i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stackblitz.com/edit/internationalization-demo-8tt8wg?file=src/app/app.component.ts" TargetMode="External"/><Relationship Id="rId4" Type="http://schemas.openxmlformats.org/officeDocument/2006/relationships/hyperlink" Target="https://angular.io/guide/i18n-common-overview"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hyperlink" Target="https://angular.io/guide/lifecycle-hooks#lifecycle-event-sequenc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hyperlink" Target="https://www.study24x7.com/post/96394/lifecycle-hooks-a-component-instance-has-a-lifecycle-th-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3.gif"/><Relationship Id="rId4" Type="http://schemas.openxmlformats.org/officeDocument/2006/relationships/hyperlink" Target="https://www.mokkapps.de/blog/the-last-guide-for-angular-change-detection-you-will-ever-ne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angular.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s://angular.io/api/core/ChangeDetectorRef" TargetMode="Externa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hyperlink" Target="https://kms-angular-training.azurewebsites.ne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martinfowler.com/bliki/InversionOfControl.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hyperlink" Target="https://developer.mozilla.org/en-US/docs/Web/API/History_API#Adding_and_modifying_history_entries" TargetMode="External"/><Relationship Id="rId4" Type="http://schemas.openxmlformats.org/officeDocument/2006/relationships/hyperlink" Target="https://angular.io/api/common/HashLocationStrategy" TargetMode="External"/><Relationship Id="rId5" Type="http://schemas.openxmlformats.org/officeDocument/2006/relationships/hyperlink" Target="https://angular.io/api/common/Location" TargetMode="External"/><Relationship Id="rId6" Type="http://schemas.openxmlformats.org/officeDocument/2006/relationships/hyperlink" Target="https://en.wikipedia.org/wiki/Uniform_Resource_Locator#Syntax" TargetMode="External"/><Relationship Id="rId7" Type="http://schemas.openxmlformats.org/officeDocument/2006/relationships/hyperlink" Target="https://angular.io/api/common/HashLocationStrategy" TargetMode="External"/><Relationship Id="rId8" Type="http://schemas.openxmlformats.org/officeDocument/2006/relationships/hyperlink" Target="https://angular.io/api/router/RouterModule#forRoo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s://angular.io/api/router/CanActivate" TargetMode="External"/><Relationship Id="rId4" Type="http://schemas.openxmlformats.org/officeDocument/2006/relationships/hyperlink" Target="https://angular.io/api/router/CanActivateChild" TargetMode="External"/><Relationship Id="rId5" Type="http://schemas.openxmlformats.org/officeDocument/2006/relationships/hyperlink" Target="https://angular.io/api/router/CanDeactivate" TargetMode="External"/><Relationship Id="rId6" Type="http://schemas.openxmlformats.org/officeDocument/2006/relationships/hyperlink" Target="https://angular.io/api/router/Resolve" TargetMode="External"/><Relationship Id="rId7" Type="http://schemas.openxmlformats.org/officeDocument/2006/relationships/hyperlink" Target="https://angular.io/api/router/CanLoa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s://refactoring.guru/design-patterns/observer" TargetMode="External"/><Relationship Id="rId4" Type="http://schemas.openxmlformats.org/officeDocument/2006/relationships/image" Target="../media/image65.png"/><Relationship Id="rId5"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s://rxjs.dev/guide/overview" TargetMode="External"/><Relationship Id="rId4" Type="http://schemas.openxmlformats.org/officeDocument/2006/relationships/hyperlink" Target="https://rxjs.dev/guide/overview"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hyperlink" Target="https://angular.io/api/common/http/HttpClient" TargetMode="Externa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hyperlink" Target="https://angular.io/api/forms/FormControl" TargetMode="External"/><Relationship Id="rId4" Type="http://schemas.openxmlformats.org/officeDocument/2006/relationships/hyperlink" Target="https://angular.io/api/forms/FormGroup" TargetMode="External"/><Relationship Id="rId5" Type="http://schemas.openxmlformats.org/officeDocument/2006/relationships/hyperlink" Target="https://angular.io/api/forms/FormArray" TargetMode="External"/><Relationship Id="rId6" Type="http://schemas.openxmlformats.org/officeDocument/2006/relationships/hyperlink" Target="https://angular.io/api/forms/ControlValueAccessor" TargetMode="External"/><Relationship Id="rId7" Type="http://schemas.openxmlformats.org/officeDocument/2006/relationships/hyperlink" Target="https://angular.io/api/forms/FormContro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hyperlink" Target="https://angular.io/api/forms/ReactiveFormsModule" TargetMode="External"/><Relationship Id="rId4" Type="http://schemas.openxmlformats.org/officeDocument/2006/relationships/hyperlink" Target="https://angular.io/api/forms/FormControl" TargetMode="External"/><Relationship Id="rId5" Type="http://schemas.openxmlformats.org/officeDocument/2006/relationships/hyperlink" Target="https://angular.io/api/forms/FormContro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hyperlink" Target="https://angular.io/api/forms/FormsModule" TargetMode="External"/><Relationship Id="rId4" Type="http://schemas.openxmlformats.org/officeDocument/2006/relationships/hyperlink" Target="https://angular.io/api/forms/NgModel" TargetMode="External"/><Relationship Id="rId9" Type="http://schemas.openxmlformats.org/officeDocument/2006/relationships/hyperlink" Target="https://angular.io/api/forms/FormGroup" TargetMode="External"/><Relationship Id="rId5" Type="http://schemas.openxmlformats.org/officeDocument/2006/relationships/hyperlink" Target="https://angular.io/api/forms/NgForm" TargetMode="External"/><Relationship Id="rId6" Type="http://schemas.openxmlformats.org/officeDocument/2006/relationships/hyperlink" Target="https://angular.io/api/forms/FormGroup" TargetMode="External"/><Relationship Id="rId7" Type="http://schemas.openxmlformats.org/officeDocument/2006/relationships/hyperlink" Target="https://angular.io/api/forms/FormsModule" TargetMode="External"/><Relationship Id="rId8" Type="http://schemas.openxmlformats.org/officeDocument/2006/relationships/hyperlink" Target="https://angular.io/api/forms/NgModelGroup"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69.png"/><Relationship Id="rId4" Type="http://schemas.openxmlformats.org/officeDocument/2006/relationships/image" Target="../media/image77.png"/><Relationship Id="rId5"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hyperlink" Target="https://angular.io/guide/form-validation" TargetMode="External"/><Relationship Id="rId4" Type="http://schemas.openxmlformats.org/officeDocument/2006/relationships/hyperlink" Target="https://angular.io/api/forms/Validators" TargetMode="External"/><Relationship Id="rId5"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80.png"/></Relationships>
</file>

<file path=ppt/slides/_rels/slide93.xml.rels><?xml version="1.0" encoding="UTF-8" standalone="yes"?><Relationships xmlns="http://schemas.openxmlformats.org/package/2006/relationships"><Relationship Id="rId11" Type="http://schemas.openxmlformats.org/officeDocument/2006/relationships/hyperlink" Target="https://developer.mozilla.org/en-US/docs/Web/Guide/HTML/Constraint_validation" TargetMode="External"/><Relationship Id="rId10" Type="http://schemas.openxmlformats.org/officeDocument/2006/relationships/hyperlink" Target="https://developer.mozilla.org/en-US/docs/Web/HTML/Attributes/step" TargetMode="External"/><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hyperlink" Target="https://angular.io/guide/form-validation" TargetMode="External"/><Relationship Id="rId4" Type="http://schemas.openxmlformats.org/officeDocument/2006/relationships/hyperlink" Target="https://developer.mozilla.org/en-US/docs/Web/HTML/Attributes/pattern" TargetMode="External"/><Relationship Id="rId9" Type="http://schemas.openxmlformats.org/officeDocument/2006/relationships/hyperlink" Target="https://developer.mozilla.org/en-US/docs/Web/HTML/Attributes/maxlength" TargetMode="External"/><Relationship Id="rId5" Type="http://schemas.openxmlformats.org/officeDocument/2006/relationships/hyperlink" Target="https://developer.mozilla.org/en-US/docs/Web/HTML/Attributes/min" TargetMode="External"/><Relationship Id="rId6" Type="http://schemas.openxmlformats.org/officeDocument/2006/relationships/hyperlink" Target="https://developer.mozilla.org/en-US/docs/Web/HTML/Attributes/max" TargetMode="External"/><Relationship Id="rId7" Type="http://schemas.openxmlformats.org/officeDocument/2006/relationships/hyperlink" Target="https://developer.mozilla.org/en-US/docs/Web/HTML/Attributes/required" TargetMode="External"/><Relationship Id="rId8" Type="http://schemas.openxmlformats.org/officeDocument/2006/relationships/hyperlink" Target="https://developer.mozilla.org/en-US/docs/Web/HTML/Attributes/minlength"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8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hyperlink" Target="https://angular.io/api/forms/FormGroup" TargetMode="Externa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185427"/>
            <a:ext cx="8222100" cy="142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Angular Sharing</a:t>
            </a:r>
            <a:endParaRPr sz="3000"/>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11-10-2021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4294967295" type="title"/>
          </p:nvPr>
        </p:nvSpPr>
        <p:spPr>
          <a:xfrm>
            <a:off x="200925" y="174950"/>
            <a:ext cx="8870400" cy="817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a:highlight>
                  <a:schemeClr val="lt1"/>
                </a:highlight>
              </a:rPr>
              <a:t>How an Angular App gets Loaded and Started</a:t>
            </a:r>
            <a:endParaRPr b="1"/>
          </a:p>
        </p:txBody>
      </p:sp>
      <p:pic>
        <p:nvPicPr>
          <p:cNvPr id="145" name="Google Shape;145;p22"/>
          <p:cNvPicPr preferRelativeResize="0"/>
          <p:nvPr/>
        </p:nvPicPr>
        <p:blipFill>
          <a:blip r:embed="rId3">
            <a:alphaModFix/>
          </a:blip>
          <a:stretch>
            <a:fillRect/>
          </a:stretch>
        </p:blipFill>
        <p:spPr>
          <a:xfrm>
            <a:off x="2483050" y="777625"/>
            <a:ext cx="3403849" cy="424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idx="4294967295" type="title"/>
          </p:nvPr>
        </p:nvSpPr>
        <p:spPr>
          <a:xfrm>
            <a:off x="200925" y="174950"/>
            <a:ext cx="8870400" cy="817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NgModules</a:t>
            </a:r>
            <a:endParaRPr b="1"/>
          </a:p>
        </p:txBody>
      </p:sp>
      <p:sp>
        <p:nvSpPr>
          <p:cNvPr id="151" name="Google Shape;151;p23"/>
          <p:cNvSpPr txBox="1"/>
          <p:nvPr/>
        </p:nvSpPr>
        <p:spPr>
          <a:xfrm>
            <a:off x="703225" y="984500"/>
            <a:ext cx="7996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444444"/>
              </a:buClr>
              <a:buSzPts val="1600"/>
              <a:buFont typeface="Roboto"/>
              <a:buChar char="-"/>
            </a:pPr>
            <a:r>
              <a:rPr lang="en" sz="1600">
                <a:solidFill>
                  <a:srgbClr val="444444"/>
                </a:solidFill>
                <a:highlight>
                  <a:srgbClr val="FFFFFF"/>
                </a:highlight>
                <a:latin typeface="Roboto"/>
                <a:ea typeface="Roboto"/>
                <a:cs typeface="Roboto"/>
                <a:sym typeface="Roboto"/>
              </a:rPr>
              <a:t>Angular modularity system</a:t>
            </a:r>
            <a:endParaRPr sz="1600">
              <a:solidFill>
                <a:srgbClr val="444444"/>
              </a:solidFill>
              <a:highlight>
                <a:srgbClr val="FFFFFF"/>
              </a:highlight>
              <a:latin typeface="Roboto"/>
              <a:ea typeface="Roboto"/>
              <a:cs typeface="Roboto"/>
              <a:sym typeface="Roboto"/>
            </a:endParaRPr>
          </a:p>
          <a:p>
            <a:pPr indent="-330200" lvl="0" marL="457200" rtl="0" algn="l">
              <a:lnSpc>
                <a:spcPct val="150000"/>
              </a:lnSpc>
              <a:spcBef>
                <a:spcPts val="0"/>
              </a:spcBef>
              <a:spcAft>
                <a:spcPts val="0"/>
              </a:spcAft>
              <a:buClr>
                <a:srgbClr val="444444"/>
              </a:buClr>
              <a:buSzPts val="1600"/>
              <a:buFont typeface="Roboto"/>
              <a:buChar char="-"/>
            </a:pPr>
            <a:r>
              <a:rPr lang="en" sz="1600">
                <a:solidFill>
                  <a:srgbClr val="444444"/>
                </a:solidFill>
                <a:highlight>
                  <a:srgbClr val="FFFFFF"/>
                </a:highlight>
                <a:latin typeface="Roboto"/>
                <a:ea typeface="Roboto"/>
                <a:cs typeface="Roboto"/>
                <a:sym typeface="Roboto"/>
              </a:rPr>
              <a:t>Containers for a cohesive block of code</a:t>
            </a:r>
            <a:endParaRPr sz="1600">
              <a:solidFill>
                <a:srgbClr val="444444"/>
              </a:solidFill>
              <a:highlight>
                <a:srgbClr val="FFFFFF"/>
              </a:highlight>
              <a:latin typeface="Roboto"/>
              <a:ea typeface="Roboto"/>
              <a:cs typeface="Roboto"/>
              <a:sym typeface="Roboto"/>
            </a:endParaRPr>
          </a:p>
          <a:p>
            <a:pPr indent="-330200" lvl="0" marL="457200" rtl="0" algn="l">
              <a:lnSpc>
                <a:spcPct val="150000"/>
              </a:lnSpc>
              <a:spcBef>
                <a:spcPts val="0"/>
              </a:spcBef>
              <a:spcAft>
                <a:spcPts val="0"/>
              </a:spcAft>
              <a:buClr>
                <a:srgbClr val="444444"/>
              </a:buClr>
              <a:buSzPts val="1600"/>
              <a:buFont typeface="Roboto"/>
              <a:buChar char="-"/>
            </a:pPr>
            <a:r>
              <a:rPr lang="en" sz="1600">
                <a:solidFill>
                  <a:srgbClr val="444444"/>
                </a:solidFill>
                <a:highlight>
                  <a:srgbClr val="FFFFFF"/>
                </a:highlight>
                <a:latin typeface="Roboto"/>
                <a:ea typeface="Roboto"/>
                <a:cs typeface="Roboto"/>
                <a:sym typeface="Roboto"/>
              </a:rPr>
              <a:t>Can contain components, service providers, and other NgModules</a:t>
            </a:r>
            <a:endParaRPr sz="1600">
              <a:solidFill>
                <a:srgbClr val="444444"/>
              </a:solidFill>
              <a:highlight>
                <a:srgbClr val="FFFFFF"/>
              </a:highlight>
              <a:latin typeface="Roboto"/>
              <a:ea typeface="Roboto"/>
              <a:cs typeface="Roboto"/>
              <a:sym typeface="Roboto"/>
            </a:endParaRPr>
          </a:p>
          <a:p>
            <a:pPr indent="-330200" lvl="0" marL="457200" rtl="0" algn="l">
              <a:lnSpc>
                <a:spcPct val="150000"/>
              </a:lnSpc>
              <a:spcBef>
                <a:spcPts val="0"/>
              </a:spcBef>
              <a:spcAft>
                <a:spcPts val="0"/>
              </a:spcAft>
              <a:buClr>
                <a:srgbClr val="444444"/>
              </a:buClr>
              <a:buSzPts val="1600"/>
              <a:buFont typeface="Roboto"/>
              <a:buChar char="-"/>
            </a:pPr>
            <a:r>
              <a:rPr lang="en" sz="1600">
                <a:solidFill>
                  <a:srgbClr val="444444"/>
                </a:solidFill>
                <a:highlight>
                  <a:srgbClr val="FFFFFF"/>
                </a:highlight>
                <a:latin typeface="Roboto"/>
                <a:ea typeface="Roboto"/>
                <a:cs typeface="Roboto"/>
                <a:sym typeface="Roboto"/>
              </a:rPr>
              <a:t>Every Angular application has at least one NgModule class (root Module) to bootstrap root components</a:t>
            </a:r>
            <a:endParaRPr sz="1600">
              <a:solidFill>
                <a:srgbClr val="444444"/>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4294967295" type="title"/>
          </p:nvPr>
        </p:nvSpPr>
        <p:spPr>
          <a:xfrm>
            <a:off x="200925" y="174950"/>
            <a:ext cx="8870400" cy="1050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NgModules</a:t>
            </a:r>
            <a:endParaRPr b="1">
              <a:highlight>
                <a:schemeClr val="lt1"/>
              </a:highlight>
            </a:endParaRPr>
          </a:p>
          <a:p>
            <a:pPr indent="0" lvl="0" marL="457200" rtl="0" algn="ctr">
              <a:lnSpc>
                <a:spcPct val="115000"/>
              </a:lnSpc>
              <a:spcBef>
                <a:spcPts val="0"/>
              </a:spcBef>
              <a:spcAft>
                <a:spcPts val="0"/>
              </a:spcAft>
              <a:buNone/>
            </a:pPr>
            <a:r>
              <a:rPr b="1" lang="en" sz="2200">
                <a:highlight>
                  <a:schemeClr val="lt1"/>
                </a:highlight>
              </a:rPr>
              <a:t>(Metadata)</a:t>
            </a:r>
            <a:endParaRPr b="1" sz="2200">
              <a:highlight>
                <a:schemeClr val="lt1"/>
              </a:highlight>
            </a:endParaRPr>
          </a:p>
        </p:txBody>
      </p:sp>
      <p:pic>
        <p:nvPicPr>
          <p:cNvPr id="157" name="Google Shape;157;p24"/>
          <p:cNvPicPr preferRelativeResize="0"/>
          <p:nvPr/>
        </p:nvPicPr>
        <p:blipFill>
          <a:blip r:embed="rId3">
            <a:alphaModFix/>
          </a:blip>
          <a:stretch>
            <a:fillRect/>
          </a:stretch>
        </p:blipFill>
        <p:spPr>
          <a:xfrm>
            <a:off x="216525" y="1225550"/>
            <a:ext cx="8839200" cy="3817510"/>
          </a:xfrm>
          <a:prstGeom prst="rect">
            <a:avLst/>
          </a:prstGeom>
          <a:noFill/>
          <a:ln>
            <a:noFill/>
          </a:ln>
        </p:spPr>
      </p:pic>
      <p:sp>
        <p:nvSpPr>
          <p:cNvPr id="158" name="Google Shape;158;p24"/>
          <p:cNvSpPr txBox="1"/>
          <p:nvPr/>
        </p:nvSpPr>
        <p:spPr>
          <a:xfrm>
            <a:off x="3560425" y="3407300"/>
            <a:ext cx="34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highlight>
                  <a:srgbClr val="FFFFFF"/>
                </a:highlight>
                <a:latin typeface="Roboto"/>
                <a:ea typeface="Roboto"/>
                <a:cs typeface="Roboto"/>
                <a:sym typeface="Roboto"/>
              </a:rPr>
              <a:t>C</a:t>
            </a:r>
            <a:r>
              <a:rPr i="1" lang="en" sz="1200">
                <a:solidFill>
                  <a:srgbClr val="1E1E1E"/>
                </a:solidFill>
                <a:highlight>
                  <a:srgbClr val="FFFFFF"/>
                </a:highlight>
                <a:uFill>
                  <a:noFill/>
                </a:uFill>
                <a:latin typeface="Roboto"/>
                <a:ea typeface="Roboto"/>
                <a:cs typeface="Roboto"/>
                <a:sym typeface="Roboto"/>
                <a:hlinkClick r:id="rId4">
                  <a:extLst>
                    <a:ext uri="{A12FA001-AC4F-418D-AE19-62706E023703}">
                      <ahyp:hlinkClr val="tx"/>
                    </a:ext>
                  </a:extLst>
                </a:hlinkClick>
              </a:rPr>
              <a:t>omponents</a:t>
            </a:r>
            <a:r>
              <a:rPr i="1" lang="en" sz="1200">
                <a:solidFill>
                  <a:srgbClr val="444444"/>
                </a:solidFill>
                <a:highlight>
                  <a:srgbClr val="FFFFFF"/>
                </a:highlight>
                <a:latin typeface="Roboto"/>
                <a:ea typeface="Roboto"/>
                <a:cs typeface="Roboto"/>
                <a:sym typeface="Roboto"/>
              </a:rPr>
              <a:t>, Directives, and Pipes</a:t>
            </a:r>
            <a:endParaRPr i="1">
              <a:latin typeface="Roboto"/>
              <a:ea typeface="Roboto"/>
              <a:cs typeface="Roboto"/>
              <a:sym typeface="Roboto"/>
            </a:endParaRPr>
          </a:p>
        </p:txBody>
      </p:sp>
      <p:sp>
        <p:nvSpPr>
          <p:cNvPr id="159" name="Google Shape;159;p24"/>
          <p:cNvSpPr txBox="1"/>
          <p:nvPr/>
        </p:nvSpPr>
        <p:spPr>
          <a:xfrm>
            <a:off x="3632450" y="2866525"/>
            <a:ext cx="34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highlight>
                  <a:srgbClr val="FFFFFF"/>
                </a:highlight>
                <a:latin typeface="Roboto"/>
                <a:ea typeface="Roboto"/>
                <a:cs typeface="Roboto"/>
                <a:sym typeface="Roboto"/>
              </a:rPr>
              <a:t>Other Modules</a:t>
            </a:r>
            <a:endParaRPr i="1">
              <a:latin typeface="Roboto"/>
              <a:ea typeface="Roboto"/>
              <a:cs typeface="Roboto"/>
              <a:sym typeface="Roboto"/>
            </a:endParaRPr>
          </a:p>
        </p:txBody>
      </p:sp>
      <p:sp>
        <p:nvSpPr>
          <p:cNvPr id="160" name="Google Shape;160;p24"/>
          <p:cNvSpPr txBox="1"/>
          <p:nvPr/>
        </p:nvSpPr>
        <p:spPr>
          <a:xfrm>
            <a:off x="3022850" y="3167925"/>
            <a:ext cx="34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highlight>
                  <a:srgbClr val="FFFFFF"/>
                </a:highlight>
                <a:latin typeface="Roboto"/>
                <a:ea typeface="Roboto"/>
                <a:cs typeface="Roboto"/>
                <a:sym typeface="Roboto"/>
              </a:rPr>
              <a:t>Injectable Services (classes, interfaces)</a:t>
            </a:r>
            <a:endParaRPr i="1">
              <a:latin typeface="Roboto"/>
              <a:ea typeface="Roboto"/>
              <a:cs typeface="Roboto"/>
              <a:sym typeface="Roboto"/>
            </a:endParaRPr>
          </a:p>
        </p:txBody>
      </p:sp>
      <p:sp>
        <p:nvSpPr>
          <p:cNvPr id="161" name="Google Shape;161;p24"/>
          <p:cNvSpPr txBox="1"/>
          <p:nvPr/>
        </p:nvSpPr>
        <p:spPr>
          <a:xfrm>
            <a:off x="3560425" y="3681975"/>
            <a:ext cx="486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highlight>
                  <a:srgbClr val="FFFFFF"/>
                </a:highlight>
                <a:latin typeface="Roboto"/>
                <a:ea typeface="Roboto"/>
                <a:cs typeface="Roboto"/>
                <a:sym typeface="Roboto"/>
              </a:rPr>
              <a:t>C</a:t>
            </a:r>
            <a:r>
              <a:rPr i="1" lang="en" sz="1200">
                <a:solidFill>
                  <a:srgbClr val="1E1E1E"/>
                </a:solidFill>
                <a:highlight>
                  <a:srgbClr val="FFFFFF"/>
                </a:highlight>
                <a:uFill>
                  <a:noFill/>
                </a:uFill>
                <a:latin typeface="Roboto"/>
                <a:ea typeface="Roboto"/>
                <a:cs typeface="Roboto"/>
                <a:sym typeface="Roboto"/>
                <a:hlinkClick r:id="rId5">
                  <a:extLst>
                    <a:ext uri="{A12FA001-AC4F-418D-AE19-62706E023703}">
                      <ahyp:hlinkClr val="tx"/>
                    </a:ext>
                  </a:extLst>
                </a:hlinkClick>
              </a:rPr>
              <a:t>omponents</a:t>
            </a:r>
            <a:r>
              <a:rPr i="1" lang="en" sz="1200">
                <a:solidFill>
                  <a:srgbClr val="444444"/>
                </a:solidFill>
                <a:highlight>
                  <a:srgbClr val="FFFFFF"/>
                </a:highlight>
                <a:latin typeface="Roboto"/>
                <a:ea typeface="Roboto"/>
                <a:cs typeface="Roboto"/>
                <a:sym typeface="Roboto"/>
              </a:rPr>
              <a:t>, Directives, and Pipes to share with other Modules</a:t>
            </a:r>
            <a:endParaRPr i="1">
              <a:latin typeface="Roboto"/>
              <a:ea typeface="Roboto"/>
              <a:cs typeface="Roboto"/>
              <a:sym typeface="Roboto"/>
            </a:endParaRPr>
          </a:p>
        </p:txBody>
      </p:sp>
      <p:sp>
        <p:nvSpPr>
          <p:cNvPr id="162" name="Google Shape;162;p24"/>
          <p:cNvSpPr txBox="1"/>
          <p:nvPr/>
        </p:nvSpPr>
        <p:spPr>
          <a:xfrm>
            <a:off x="3560425" y="3948075"/>
            <a:ext cx="486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highlight>
                  <a:srgbClr val="FFFFFF"/>
                </a:highlight>
                <a:latin typeface="Roboto"/>
                <a:ea typeface="Roboto"/>
                <a:cs typeface="Roboto"/>
                <a:sym typeface="Roboto"/>
              </a:rPr>
              <a:t>Root components to be declared in index.html file</a:t>
            </a:r>
            <a:endParaRPr i="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idx="4294967295" type="title"/>
          </p:nvPr>
        </p:nvSpPr>
        <p:spPr>
          <a:xfrm>
            <a:off x="200925" y="174950"/>
            <a:ext cx="8870400" cy="10506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NgModules</a:t>
            </a:r>
            <a:endParaRPr b="1">
              <a:highlight>
                <a:schemeClr val="lt1"/>
              </a:highlight>
            </a:endParaRPr>
          </a:p>
          <a:p>
            <a:pPr indent="0" lvl="0" marL="457200" rtl="0" algn="ctr">
              <a:lnSpc>
                <a:spcPct val="115000"/>
              </a:lnSpc>
              <a:spcBef>
                <a:spcPts val="0"/>
              </a:spcBef>
              <a:spcAft>
                <a:spcPts val="0"/>
              </a:spcAft>
              <a:buNone/>
            </a:pPr>
            <a:r>
              <a:rPr b="1" lang="en" sz="2200">
                <a:highlight>
                  <a:schemeClr val="lt1"/>
                </a:highlight>
              </a:rPr>
              <a:t>(Frequently-used Modules)</a:t>
            </a:r>
            <a:endParaRPr b="1" sz="2200">
              <a:highlight>
                <a:schemeClr val="lt1"/>
              </a:highlight>
            </a:endParaRPr>
          </a:p>
        </p:txBody>
      </p:sp>
      <p:pic>
        <p:nvPicPr>
          <p:cNvPr id="168" name="Google Shape;168;p25"/>
          <p:cNvPicPr preferRelativeResize="0"/>
          <p:nvPr/>
        </p:nvPicPr>
        <p:blipFill>
          <a:blip r:embed="rId3">
            <a:alphaModFix/>
          </a:blip>
          <a:stretch>
            <a:fillRect/>
          </a:stretch>
        </p:blipFill>
        <p:spPr>
          <a:xfrm>
            <a:off x="1767325" y="1190800"/>
            <a:ext cx="6007449" cy="388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Components</a:t>
            </a:r>
            <a:endParaRPr b="1" sz="2200">
              <a:highlight>
                <a:schemeClr val="lt1"/>
              </a:highlight>
            </a:endParaRPr>
          </a:p>
        </p:txBody>
      </p:sp>
      <p:sp>
        <p:nvSpPr>
          <p:cNvPr id="174" name="Google Shape;174;p26"/>
          <p:cNvSpPr txBox="1"/>
          <p:nvPr/>
        </p:nvSpPr>
        <p:spPr>
          <a:xfrm>
            <a:off x="703225" y="984500"/>
            <a:ext cx="79965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Building blocks that compose an application</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TypeScript class with a </a:t>
            </a:r>
            <a:r>
              <a:rPr lang="en" sz="1700">
                <a:solidFill>
                  <a:srgbClr val="444444"/>
                </a:solidFill>
                <a:latin typeface="Roboto"/>
                <a:ea typeface="Roboto"/>
                <a:cs typeface="Roboto"/>
                <a:sym typeface="Roboto"/>
              </a:rPr>
              <a:t>@</a:t>
            </a:r>
            <a:r>
              <a:rPr lang="en" sz="1700">
                <a:solidFill>
                  <a:srgbClr val="1669BB"/>
                </a:solidFill>
                <a:uFill>
                  <a:noFill/>
                </a:uFill>
                <a:latin typeface="Roboto"/>
                <a:ea typeface="Roboto"/>
                <a:cs typeface="Roboto"/>
                <a:sym typeface="Roboto"/>
                <a:hlinkClick r:id="rId3">
                  <a:extLst>
                    <a:ext uri="{A12FA001-AC4F-418D-AE19-62706E023703}">
                      <ahyp:hlinkClr val="tx"/>
                    </a:ext>
                  </a:extLst>
                </a:hlinkClick>
              </a:rPr>
              <a:t>Component</a:t>
            </a:r>
            <a:r>
              <a:rPr lang="en" sz="1700">
                <a:solidFill>
                  <a:srgbClr val="444444"/>
                </a:solidFill>
                <a:latin typeface="Roboto"/>
                <a:ea typeface="Roboto"/>
                <a:cs typeface="Roboto"/>
                <a:sym typeface="Roboto"/>
              </a:rPr>
              <a:t>()</a:t>
            </a:r>
            <a:r>
              <a:rPr lang="en" sz="1700">
                <a:solidFill>
                  <a:srgbClr val="444444"/>
                </a:solidFill>
                <a:highlight>
                  <a:srgbClr val="FFFFFF"/>
                </a:highlight>
                <a:latin typeface="Roboto"/>
                <a:ea typeface="Roboto"/>
                <a:cs typeface="Roboto"/>
                <a:sym typeface="Roboto"/>
              </a:rPr>
              <a:t> decorator</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HTML template, and styles</a:t>
            </a:r>
            <a:endParaRPr sz="1700">
              <a:solidFill>
                <a:srgbClr val="444444"/>
              </a:solidFill>
              <a:highlight>
                <a:srgbClr val="FFFFFF"/>
              </a:highlight>
              <a:latin typeface="Roboto"/>
              <a:ea typeface="Roboto"/>
              <a:cs typeface="Roboto"/>
              <a:sym typeface="Roboto"/>
            </a:endParaRPr>
          </a:p>
        </p:txBody>
      </p:sp>
      <p:sp>
        <p:nvSpPr>
          <p:cNvPr id="175" name="Google Shape;175;p26"/>
          <p:cNvSpPr/>
          <p:nvPr/>
        </p:nvSpPr>
        <p:spPr>
          <a:xfrm>
            <a:off x="2310550" y="2260325"/>
            <a:ext cx="4580700" cy="282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6"/>
          <p:cNvPicPr preferRelativeResize="0"/>
          <p:nvPr/>
        </p:nvPicPr>
        <p:blipFill>
          <a:blip r:embed="rId4">
            <a:alphaModFix/>
          </a:blip>
          <a:stretch>
            <a:fillRect/>
          </a:stretch>
        </p:blipFill>
        <p:spPr>
          <a:xfrm>
            <a:off x="2846775" y="2360925"/>
            <a:ext cx="3512275" cy="2166450"/>
          </a:xfrm>
          <a:prstGeom prst="rect">
            <a:avLst/>
          </a:prstGeom>
          <a:noFill/>
          <a:ln>
            <a:noFill/>
          </a:ln>
        </p:spPr>
      </p:pic>
      <p:sp>
        <p:nvSpPr>
          <p:cNvPr id="177" name="Google Shape;177;p26"/>
          <p:cNvSpPr txBox="1"/>
          <p:nvPr/>
        </p:nvSpPr>
        <p:spPr>
          <a:xfrm>
            <a:off x="3514350" y="4585100"/>
            <a:ext cx="322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Angular Component</a:t>
            </a:r>
            <a:endParaRPr b="1" sz="1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4294967295" type="title"/>
          </p:nvPr>
        </p:nvSpPr>
        <p:spPr>
          <a:xfrm>
            <a:off x="200925" y="174950"/>
            <a:ext cx="8870400" cy="950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Components</a:t>
            </a:r>
            <a:endParaRPr b="1">
              <a:highlight>
                <a:schemeClr val="lt1"/>
              </a:highlight>
            </a:endParaRPr>
          </a:p>
          <a:p>
            <a:pPr indent="0" lvl="0" marL="457200" rtl="0" algn="ctr">
              <a:lnSpc>
                <a:spcPct val="115000"/>
              </a:lnSpc>
              <a:spcBef>
                <a:spcPts val="0"/>
              </a:spcBef>
              <a:spcAft>
                <a:spcPts val="0"/>
              </a:spcAft>
              <a:buNone/>
            </a:pPr>
            <a:r>
              <a:rPr b="1" lang="en" sz="2100">
                <a:highlight>
                  <a:schemeClr val="lt1"/>
                </a:highlight>
              </a:rPr>
              <a:t>(Metadata)</a:t>
            </a:r>
            <a:endParaRPr b="1" sz="2100">
              <a:highlight>
                <a:schemeClr val="lt1"/>
              </a:highlight>
            </a:endParaRPr>
          </a:p>
        </p:txBody>
      </p:sp>
      <p:sp>
        <p:nvSpPr>
          <p:cNvPr id="183" name="Google Shape;183;p27"/>
          <p:cNvSpPr txBox="1"/>
          <p:nvPr/>
        </p:nvSpPr>
        <p:spPr>
          <a:xfrm>
            <a:off x="637875" y="1220475"/>
            <a:ext cx="7996500" cy="33864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600">
                <a:solidFill>
                  <a:srgbClr val="444444"/>
                </a:solidFill>
                <a:highlight>
                  <a:srgbClr val="FFFFFF"/>
                </a:highlight>
                <a:latin typeface="Roboto"/>
                <a:ea typeface="Roboto"/>
                <a:cs typeface="Roboto"/>
                <a:sym typeface="Roboto"/>
              </a:rPr>
              <a:t>The </a:t>
            </a:r>
            <a:r>
              <a:rPr lang="en" sz="1600">
                <a:solidFill>
                  <a:srgbClr val="444444"/>
                </a:solidFill>
                <a:latin typeface="Roboto Mono"/>
                <a:ea typeface="Roboto Mono"/>
                <a:cs typeface="Roboto Mono"/>
                <a:sym typeface="Roboto Mono"/>
              </a:rPr>
              <a:t>@</a:t>
            </a:r>
            <a:r>
              <a:rPr lang="en" sz="1600">
                <a:solidFill>
                  <a:srgbClr val="1669BB"/>
                </a:solidFill>
                <a:uFill>
                  <a:noFill/>
                </a:uFill>
                <a:latin typeface="Roboto Mono"/>
                <a:ea typeface="Roboto Mono"/>
                <a:cs typeface="Roboto Mono"/>
                <a:sym typeface="Roboto Mono"/>
                <a:hlinkClick r:id="rId3">
                  <a:extLst>
                    <a:ext uri="{A12FA001-AC4F-418D-AE19-62706E023703}">
                      <ahyp:hlinkClr val="tx"/>
                    </a:ext>
                  </a:extLst>
                </a:hlinkClick>
              </a:rPr>
              <a:t>Component</a:t>
            </a:r>
            <a:r>
              <a:rPr lang="en" sz="1600">
                <a:solidFill>
                  <a:srgbClr val="444444"/>
                </a:solidFill>
                <a:latin typeface="Roboto Mono"/>
                <a:ea typeface="Roboto Mono"/>
                <a:cs typeface="Roboto Mono"/>
                <a:sym typeface="Roboto Mono"/>
              </a:rPr>
              <a:t>()</a:t>
            </a:r>
            <a:r>
              <a:rPr lang="en" sz="1600">
                <a:solidFill>
                  <a:srgbClr val="444444"/>
                </a:solidFill>
                <a:highlight>
                  <a:srgbClr val="FFFFFF"/>
                </a:highlight>
                <a:latin typeface="Roboto"/>
                <a:ea typeface="Roboto"/>
                <a:cs typeface="Roboto"/>
                <a:sym typeface="Roboto"/>
              </a:rPr>
              <a:t> decorator specifies Metadata:</a:t>
            </a:r>
            <a:endParaRPr sz="1600">
              <a:solidFill>
                <a:srgbClr val="444444"/>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selector</a:t>
            </a:r>
            <a:r>
              <a:rPr lang="en" sz="1600">
                <a:solidFill>
                  <a:srgbClr val="444444"/>
                </a:solidFill>
                <a:highlight>
                  <a:srgbClr val="FFFFFF"/>
                </a:highlight>
                <a:latin typeface="Roboto"/>
                <a:ea typeface="Roboto"/>
                <a:cs typeface="Roboto"/>
                <a:sym typeface="Roboto"/>
              </a:rPr>
              <a:t>: A CSS selector that tells Angular to create and insert an instance of this component wherever it finds the corresponding tag in template HTML</a:t>
            </a:r>
            <a:endParaRPr sz="1600">
              <a:solidFill>
                <a:srgbClr val="444444"/>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templateUrl</a:t>
            </a:r>
            <a:r>
              <a:rPr lang="en" sz="1600">
                <a:solidFill>
                  <a:srgbClr val="444444"/>
                </a:solidFill>
                <a:highlight>
                  <a:srgbClr val="FFFFFF"/>
                </a:highlight>
                <a:latin typeface="Roboto"/>
                <a:ea typeface="Roboto"/>
                <a:cs typeface="Roboto"/>
                <a:sym typeface="Roboto"/>
              </a:rPr>
              <a:t>: The module-relative address of this component's HTML template</a:t>
            </a:r>
            <a:endParaRPr sz="1600">
              <a:solidFill>
                <a:srgbClr val="444444"/>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template</a:t>
            </a:r>
            <a:r>
              <a:rPr lang="en" sz="1600">
                <a:solidFill>
                  <a:srgbClr val="444444"/>
                </a:solidFill>
                <a:latin typeface="Roboto Mono"/>
                <a:ea typeface="Roboto Mono"/>
                <a:cs typeface="Roboto Mono"/>
                <a:sym typeface="Roboto Mono"/>
              </a:rPr>
              <a:t>: </a:t>
            </a:r>
            <a:r>
              <a:rPr lang="en" sz="1600">
                <a:solidFill>
                  <a:srgbClr val="444444"/>
                </a:solidFill>
                <a:latin typeface="Roboto"/>
                <a:ea typeface="Roboto"/>
                <a:cs typeface="Roboto"/>
                <a:sym typeface="Roboto"/>
              </a:rPr>
              <a:t>inline HTML template</a:t>
            </a:r>
            <a:endParaRPr sz="1600">
              <a:solidFill>
                <a:srgbClr val="444444"/>
              </a:solidFill>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Mono"/>
              <a:buChar char="-"/>
            </a:pPr>
            <a:r>
              <a:rPr i="1" lang="en" sz="1600">
                <a:solidFill>
                  <a:srgbClr val="444444"/>
                </a:solidFill>
                <a:latin typeface="Roboto Mono"/>
                <a:ea typeface="Roboto Mono"/>
                <a:cs typeface="Roboto Mono"/>
                <a:sym typeface="Roboto Mono"/>
              </a:rPr>
              <a:t>providers</a:t>
            </a:r>
            <a:r>
              <a:rPr lang="en" sz="1600">
                <a:solidFill>
                  <a:srgbClr val="444444"/>
                </a:solidFill>
                <a:highlight>
                  <a:srgbClr val="FFFFFF"/>
                </a:highlight>
                <a:latin typeface="Roboto"/>
                <a:ea typeface="Roboto"/>
                <a:cs typeface="Roboto"/>
                <a:sym typeface="Roboto"/>
              </a:rPr>
              <a:t>: An array of </a:t>
            </a:r>
            <a:r>
              <a:rPr lang="en" sz="1600">
                <a:solidFill>
                  <a:srgbClr val="444444"/>
                </a:solidFill>
                <a:highlight>
                  <a:srgbClr val="FFFFFF"/>
                </a:highlight>
                <a:latin typeface="Roboto"/>
                <a:ea typeface="Roboto"/>
                <a:cs typeface="Roboto"/>
                <a:sym typeface="Roboto"/>
              </a:rPr>
              <a:t>providers</a:t>
            </a:r>
            <a:r>
              <a:rPr lang="en" sz="1600">
                <a:solidFill>
                  <a:srgbClr val="444444"/>
                </a:solidFill>
                <a:highlight>
                  <a:srgbClr val="FFFFFF"/>
                </a:highlight>
                <a:latin typeface="Roboto"/>
                <a:ea typeface="Roboto"/>
                <a:cs typeface="Roboto"/>
                <a:sym typeface="Roboto"/>
              </a:rPr>
              <a:t> for services that the component requires</a:t>
            </a:r>
            <a:endParaRPr sz="1600">
              <a:solidFill>
                <a:srgbClr val="444444"/>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styles</a:t>
            </a:r>
            <a:r>
              <a:rPr lang="en" sz="1600">
                <a:solidFill>
                  <a:srgbClr val="444444"/>
                </a:solidFill>
                <a:highlight>
                  <a:srgbClr val="FFFFFF"/>
                </a:highlight>
                <a:latin typeface="Roboto"/>
                <a:ea typeface="Roboto"/>
                <a:cs typeface="Roboto"/>
                <a:sym typeface="Roboto"/>
              </a:rPr>
              <a:t>: takes an array of strings that contain CSS code</a:t>
            </a:r>
            <a:endParaRPr sz="1600">
              <a:solidFill>
                <a:srgbClr val="444444"/>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styleUrls</a:t>
            </a:r>
            <a:r>
              <a:rPr lang="en" sz="1600">
                <a:solidFill>
                  <a:srgbClr val="444444"/>
                </a:solidFill>
                <a:latin typeface="Roboto Mono"/>
                <a:ea typeface="Roboto Mono"/>
                <a:cs typeface="Roboto Mono"/>
                <a:sym typeface="Roboto Mono"/>
              </a:rPr>
              <a:t>: </a:t>
            </a:r>
            <a:r>
              <a:rPr lang="en" sz="1600">
                <a:solidFill>
                  <a:srgbClr val="444444"/>
                </a:solidFill>
                <a:highlight>
                  <a:srgbClr val="FFFFFF"/>
                </a:highlight>
                <a:latin typeface="Roboto"/>
                <a:ea typeface="Roboto"/>
                <a:cs typeface="Roboto"/>
                <a:sym typeface="Roboto"/>
              </a:rPr>
              <a:t>Load styles from external CSS files</a:t>
            </a:r>
            <a:endParaRPr sz="1600">
              <a:solidFill>
                <a:srgbClr val="444444"/>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Components</a:t>
            </a:r>
            <a:endParaRPr b="1" sz="2200">
              <a:highlight>
                <a:schemeClr val="lt1"/>
              </a:highlight>
            </a:endParaRPr>
          </a:p>
        </p:txBody>
      </p:sp>
      <p:pic>
        <p:nvPicPr>
          <p:cNvPr id="189" name="Google Shape;189;p28"/>
          <p:cNvPicPr preferRelativeResize="0"/>
          <p:nvPr/>
        </p:nvPicPr>
        <p:blipFill>
          <a:blip r:embed="rId3">
            <a:alphaModFix/>
          </a:blip>
          <a:stretch>
            <a:fillRect/>
          </a:stretch>
        </p:blipFill>
        <p:spPr>
          <a:xfrm>
            <a:off x="1709050" y="741650"/>
            <a:ext cx="5978143" cy="4249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Templates</a:t>
            </a:r>
            <a:endParaRPr b="1" sz="2200">
              <a:highlight>
                <a:schemeClr val="lt1"/>
              </a:highlight>
            </a:endParaRPr>
          </a:p>
        </p:txBody>
      </p:sp>
      <p:sp>
        <p:nvSpPr>
          <p:cNvPr id="195" name="Google Shape;195;p29"/>
          <p:cNvSpPr txBox="1"/>
          <p:nvPr/>
        </p:nvSpPr>
        <p:spPr>
          <a:xfrm>
            <a:off x="703225" y="984500"/>
            <a:ext cx="7996500" cy="37017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rgbClr val="444444"/>
              </a:buClr>
              <a:buSzPts val="2200"/>
              <a:buFont typeface="Roboto"/>
              <a:buChar char="-"/>
            </a:pPr>
            <a:r>
              <a:rPr lang="en" sz="1700">
                <a:solidFill>
                  <a:srgbClr val="444444"/>
                </a:solidFill>
                <a:highlight>
                  <a:srgbClr val="FFFFFF"/>
                </a:highlight>
                <a:latin typeface="Roboto"/>
                <a:ea typeface="Roboto"/>
                <a:cs typeface="Roboto"/>
                <a:sym typeface="Roboto"/>
              </a:rPr>
              <a:t>Is a chunk of HTML that declares how that component renders</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Defined by either inline or by file path</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 Extends HTML with additional syntax help inserting dynamic values from the component and dynamically render the html contents</a:t>
            </a:r>
            <a:endParaRPr sz="1700">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Interpolation: {{}} </a:t>
            </a:r>
            <a:endParaRPr>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Template statements:</a:t>
            </a:r>
            <a:endParaRPr>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Data binding</a:t>
            </a:r>
            <a:endParaRPr>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Directive</a:t>
            </a:r>
            <a:endParaRPr>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Pipes </a:t>
            </a:r>
            <a:endParaRPr>
              <a:solidFill>
                <a:srgbClr val="444444"/>
              </a:solidFill>
              <a:highlight>
                <a:srgbClr val="FFFFFF"/>
              </a:highlight>
              <a:latin typeface="Roboto"/>
              <a:ea typeface="Roboto"/>
              <a:cs typeface="Roboto"/>
              <a:sym typeface="Roboto"/>
            </a:endParaRPr>
          </a:p>
          <a:p>
            <a:pPr indent="0" lvl="0" marL="914400" rtl="0" algn="l">
              <a:lnSpc>
                <a:spcPct val="150000"/>
              </a:lnSpc>
              <a:spcBef>
                <a:spcPts val="0"/>
              </a:spcBef>
              <a:spcAft>
                <a:spcPts val="0"/>
              </a:spcAft>
              <a:buNone/>
            </a:pPr>
            <a:r>
              <a:rPr lang="en">
                <a:solidFill>
                  <a:srgbClr val="333333"/>
                </a:solidFill>
                <a:highlight>
                  <a:srgbClr val="FFFFFF"/>
                </a:highlight>
                <a:latin typeface="Roboto"/>
                <a:ea typeface="Roboto"/>
                <a:cs typeface="Roboto"/>
                <a:sym typeface="Roboto"/>
              </a:rPr>
              <a:t>Template variables</a:t>
            </a:r>
            <a:endParaRPr sz="100">
              <a:solidFill>
                <a:srgbClr val="444444"/>
              </a:solidFill>
              <a:highlight>
                <a:srgbClr val="FFFFFF"/>
              </a:highlight>
              <a:latin typeface="Roboto"/>
              <a:ea typeface="Roboto"/>
              <a:cs typeface="Roboto"/>
              <a:sym typeface="Roboto"/>
            </a:endParaRPr>
          </a:p>
        </p:txBody>
      </p:sp>
      <p:pic>
        <p:nvPicPr>
          <p:cNvPr id="196" name="Google Shape;196;p29"/>
          <p:cNvPicPr preferRelativeResize="0"/>
          <p:nvPr/>
        </p:nvPicPr>
        <p:blipFill>
          <a:blip r:embed="rId3">
            <a:alphaModFix/>
          </a:blip>
          <a:stretch>
            <a:fillRect/>
          </a:stretch>
        </p:blipFill>
        <p:spPr>
          <a:xfrm>
            <a:off x="3477575" y="3041350"/>
            <a:ext cx="5483350" cy="281200"/>
          </a:xfrm>
          <a:prstGeom prst="rect">
            <a:avLst/>
          </a:prstGeom>
          <a:noFill/>
          <a:ln>
            <a:noFill/>
          </a:ln>
        </p:spPr>
      </p:pic>
      <p:pic>
        <p:nvPicPr>
          <p:cNvPr id="197" name="Google Shape;197;p29"/>
          <p:cNvPicPr preferRelativeResize="0"/>
          <p:nvPr/>
        </p:nvPicPr>
        <p:blipFill>
          <a:blip r:embed="rId4">
            <a:alphaModFix/>
          </a:blip>
          <a:stretch>
            <a:fillRect/>
          </a:stretch>
        </p:blipFill>
        <p:spPr>
          <a:xfrm>
            <a:off x="3176200" y="2719950"/>
            <a:ext cx="1457800" cy="28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Introduction to Templates</a:t>
            </a:r>
            <a:endParaRPr b="1" sz="2200">
              <a:highlight>
                <a:schemeClr val="lt1"/>
              </a:highlight>
            </a:endParaRPr>
          </a:p>
        </p:txBody>
      </p:sp>
      <p:sp>
        <p:nvSpPr>
          <p:cNvPr id="203" name="Google Shape;203;p30"/>
          <p:cNvSpPr txBox="1"/>
          <p:nvPr/>
        </p:nvSpPr>
        <p:spPr>
          <a:xfrm>
            <a:off x="703225" y="984500"/>
            <a:ext cx="7996500" cy="600300"/>
          </a:xfrm>
          <a:prstGeom prst="rect">
            <a:avLst/>
          </a:prstGeom>
          <a:noFill/>
          <a:ln>
            <a:noFill/>
          </a:ln>
        </p:spPr>
        <p:txBody>
          <a:bodyPr anchorCtr="0" anchor="t" bIns="91425" lIns="91425" spcFirstLastPara="1" rIns="91425" wrap="square" tIns="91425">
            <a:spAutoFit/>
          </a:bodyPr>
          <a:lstStyle/>
          <a:p>
            <a:pPr indent="-400050" lvl="0" marL="457200" rtl="0" algn="l">
              <a:lnSpc>
                <a:spcPct val="150000"/>
              </a:lnSpc>
              <a:spcBef>
                <a:spcPts val="0"/>
              </a:spcBef>
              <a:spcAft>
                <a:spcPts val="0"/>
              </a:spcAft>
              <a:buClr>
                <a:srgbClr val="444444"/>
              </a:buClr>
              <a:buSzPts val="2700"/>
              <a:buFont typeface="Roboto"/>
              <a:buChar char="-"/>
            </a:pPr>
            <a:r>
              <a:rPr lang="en" sz="1700">
                <a:solidFill>
                  <a:srgbClr val="444444"/>
                </a:solidFill>
                <a:highlight>
                  <a:srgbClr val="FFFFFF"/>
                </a:highlight>
                <a:latin typeface="Roboto"/>
                <a:ea typeface="Roboto"/>
                <a:cs typeface="Roboto"/>
                <a:sym typeface="Roboto"/>
              </a:rPr>
              <a:t>Views are typically arranged hierarchically</a:t>
            </a:r>
            <a:endParaRPr sz="600">
              <a:solidFill>
                <a:srgbClr val="444444"/>
              </a:solidFill>
              <a:highlight>
                <a:srgbClr val="FFFFFF"/>
              </a:highlight>
              <a:latin typeface="Roboto"/>
              <a:ea typeface="Roboto"/>
              <a:cs typeface="Roboto"/>
              <a:sym typeface="Roboto"/>
            </a:endParaRPr>
          </a:p>
        </p:txBody>
      </p:sp>
      <p:pic>
        <p:nvPicPr>
          <p:cNvPr id="204" name="Google Shape;204;p30"/>
          <p:cNvPicPr preferRelativeResize="0"/>
          <p:nvPr/>
        </p:nvPicPr>
        <p:blipFill>
          <a:blip r:embed="rId3">
            <a:alphaModFix/>
          </a:blip>
          <a:stretch>
            <a:fillRect/>
          </a:stretch>
        </p:blipFill>
        <p:spPr>
          <a:xfrm>
            <a:off x="744125" y="1737200"/>
            <a:ext cx="3714750" cy="2857500"/>
          </a:xfrm>
          <a:prstGeom prst="rect">
            <a:avLst/>
          </a:prstGeom>
          <a:noFill/>
          <a:ln>
            <a:noFill/>
          </a:ln>
        </p:spPr>
      </p:pic>
      <p:pic>
        <p:nvPicPr>
          <p:cNvPr id="205" name="Google Shape;205;p30"/>
          <p:cNvPicPr preferRelativeResize="0"/>
          <p:nvPr/>
        </p:nvPicPr>
        <p:blipFill>
          <a:blip r:embed="rId4">
            <a:alphaModFix/>
          </a:blip>
          <a:stretch>
            <a:fillRect/>
          </a:stretch>
        </p:blipFill>
        <p:spPr>
          <a:xfrm>
            <a:off x="4645450" y="1889600"/>
            <a:ext cx="4346150" cy="254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View Encapsulation</a:t>
            </a:r>
            <a:endParaRPr b="1" sz="2200">
              <a:highlight>
                <a:schemeClr val="lt1"/>
              </a:highlight>
            </a:endParaRPr>
          </a:p>
        </p:txBody>
      </p:sp>
      <p:sp>
        <p:nvSpPr>
          <p:cNvPr id="211" name="Google Shape;211;p31"/>
          <p:cNvSpPr txBox="1"/>
          <p:nvPr/>
        </p:nvSpPr>
        <p:spPr>
          <a:xfrm>
            <a:off x="703225" y="984500"/>
            <a:ext cx="7996500" cy="31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444444"/>
                </a:solidFill>
                <a:highlight>
                  <a:srgbClr val="FFFFFF"/>
                </a:highlight>
                <a:latin typeface="Roboto"/>
                <a:ea typeface="Roboto"/>
                <a:cs typeface="Roboto"/>
                <a:sym typeface="Roboto"/>
              </a:rPr>
              <a:t>Component CSS styles are encapsulated into the component's view and don't affect the rest of the application</a:t>
            </a:r>
            <a:endParaRPr sz="1700">
              <a:solidFill>
                <a:srgbClr val="444444"/>
              </a:solidFill>
              <a:highlight>
                <a:srgbClr val="FFFFFF"/>
              </a:highlight>
              <a:latin typeface="Roboto"/>
              <a:ea typeface="Roboto"/>
              <a:cs typeface="Roboto"/>
              <a:sym typeface="Roboto"/>
            </a:endParaRPr>
          </a:p>
          <a:p>
            <a:pPr indent="-330200" lvl="0" marL="457200" rtl="0" algn="l">
              <a:lnSpc>
                <a:spcPct val="150000"/>
              </a:lnSpc>
              <a:spcBef>
                <a:spcPts val="0"/>
              </a:spcBef>
              <a:spcAft>
                <a:spcPts val="0"/>
              </a:spcAft>
              <a:buClr>
                <a:srgbClr val="444444"/>
              </a:buClr>
              <a:buSzPts val="1600"/>
              <a:buFont typeface="Roboto"/>
              <a:buChar char="-"/>
            </a:pPr>
            <a:r>
              <a:rPr i="1" lang="en" sz="1600">
                <a:solidFill>
                  <a:srgbClr val="444444"/>
                </a:solidFill>
                <a:latin typeface="Roboto Mono"/>
                <a:ea typeface="Roboto Mono"/>
                <a:cs typeface="Roboto Mono"/>
                <a:sym typeface="Roboto Mono"/>
              </a:rPr>
              <a:t>ShadowDom</a:t>
            </a:r>
            <a:r>
              <a:rPr i="1" lang="en" sz="1600">
                <a:solidFill>
                  <a:srgbClr val="444444"/>
                </a:solidFill>
                <a:highlight>
                  <a:srgbClr val="FFFFFF"/>
                </a:highlight>
                <a:latin typeface="Roboto"/>
                <a:ea typeface="Roboto"/>
                <a:cs typeface="Roboto"/>
                <a:sym typeface="Roboto"/>
              </a:rPr>
              <a:t> </a:t>
            </a:r>
            <a:r>
              <a:rPr lang="en" sz="1600">
                <a:solidFill>
                  <a:srgbClr val="444444"/>
                </a:solidFill>
                <a:highlight>
                  <a:srgbClr val="FFFFFF"/>
                </a:highlight>
                <a:latin typeface="Roboto"/>
                <a:ea typeface="Roboto"/>
                <a:cs typeface="Roboto"/>
                <a:sym typeface="Roboto"/>
              </a:rPr>
              <a:t>view encapsulation uses the browser's built-in shadow DOM </a:t>
            </a:r>
            <a:r>
              <a:rPr lang="en" sz="1700">
                <a:solidFill>
                  <a:srgbClr val="444444"/>
                </a:solidFill>
                <a:highlight>
                  <a:srgbClr val="FFFFFF"/>
                </a:highlight>
                <a:latin typeface="Roboto"/>
                <a:ea typeface="Roboto"/>
                <a:cs typeface="Roboto"/>
                <a:sym typeface="Roboto"/>
              </a:rPr>
              <a:t>implementation</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i="1" lang="en" sz="1700">
                <a:solidFill>
                  <a:srgbClr val="444444"/>
                </a:solidFill>
                <a:latin typeface="Roboto Mono"/>
                <a:ea typeface="Roboto Mono"/>
                <a:cs typeface="Roboto Mono"/>
                <a:sym typeface="Roboto Mono"/>
              </a:rPr>
              <a:t>Emulated</a:t>
            </a:r>
            <a:r>
              <a:rPr i="1" lang="en" sz="1700">
                <a:solidFill>
                  <a:srgbClr val="444444"/>
                </a:solidFill>
                <a:highlight>
                  <a:srgbClr val="FFFFFF"/>
                </a:highlight>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view encapsulation (the default) emulates the behavior of shadow DOM by preprocessing</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i="1" lang="en" sz="1700">
                <a:solidFill>
                  <a:srgbClr val="444444"/>
                </a:solidFill>
                <a:latin typeface="Roboto Mono"/>
                <a:ea typeface="Roboto Mono"/>
                <a:cs typeface="Roboto Mono"/>
                <a:sym typeface="Roboto Mono"/>
              </a:rPr>
              <a:t>None</a:t>
            </a:r>
            <a:r>
              <a:rPr i="1" lang="en" sz="1700">
                <a:solidFill>
                  <a:srgbClr val="444444"/>
                </a:solidFill>
                <a:highlight>
                  <a:srgbClr val="FFFFFF"/>
                </a:highlight>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means that Angular does no view encapsulation. Angular adds the CSS to the global styles</a:t>
            </a:r>
            <a:endParaRPr sz="1700">
              <a:solidFill>
                <a:srgbClr val="444444"/>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idx="4294967295" type="title"/>
          </p:nvPr>
        </p:nvSpPr>
        <p:spPr>
          <a:xfrm>
            <a:off x="3791600" y="174950"/>
            <a:ext cx="19947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Agenda</a:t>
            </a:r>
            <a:endParaRPr b="1"/>
          </a:p>
        </p:txBody>
      </p:sp>
      <p:sp>
        <p:nvSpPr>
          <p:cNvPr id="92" name="Google Shape;92;p14"/>
          <p:cNvSpPr txBox="1"/>
          <p:nvPr/>
        </p:nvSpPr>
        <p:spPr>
          <a:xfrm>
            <a:off x="552525" y="737525"/>
            <a:ext cx="7393800" cy="4398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800"/>
              </a:spcBef>
              <a:spcAft>
                <a:spcPts val="0"/>
              </a:spcAft>
              <a:buSzPts val="1500"/>
              <a:buFont typeface="Roboto"/>
              <a:buChar char="-"/>
            </a:pPr>
            <a:r>
              <a:rPr b="1" lang="en" sz="1500">
                <a:solidFill>
                  <a:srgbClr val="333333"/>
                </a:solidFill>
                <a:latin typeface="Roboto"/>
                <a:ea typeface="Roboto"/>
                <a:cs typeface="Roboto"/>
                <a:sym typeface="Roboto"/>
              </a:rPr>
              <a:t>Prerequisites</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What/Why is Angular?</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Basic concepts</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How an Angular App gets Loaded and Started</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solidFill>
                  <a:srgbClr val="333333"/>
                </a:solidFill>
                <a:highlight>
                  <a:srgbClr val="FFFFFF"/>
                </a:highlight>
                <a:latin typeface="Roboto"/>
                <a:ea typeface="Roboto"/>
                <a:cs typeface="Roboto"/>
                <a:sym typeface="Roboto"/>
              </a:rPr>
              <a:t>Introduction to NgModules</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Introduction to Components</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Introduction to Template</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View Encapsulation</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Shadow DOM</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Data Binding</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What is Directives, Pipes?</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highlight>
                  <a:srgbClr val="FFFFFF"/>
                </a:highlight>
                <a:latin typeface="Roboto"/>
                <a:ea typeface="Roboto"/>
                <a:cs typeface="Roboto"/>
                <a:sym typeface="Roboto"/>
              </a:rPr>
              <a:t>Local References in Templates and ViewChild in Components</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solidFill>
                  <a:srgbClr val="333333"/>
                </a:solidFill>
                <a:highlight>
                  <a:srgbClr val="FFFFFF"/>
                </a:highlight>
                <a:latin typeface="Roboto"/>
                <a:ea typeface="Roboto"/>
                <a:cs typeface="Roboto"/>
                <a:sym typeface="Roboto"/>
              </a:rPr>
              <a:t>Content projection</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Component </a:t>
            </a:r>
            <a:r>
              <a:rPr b="1" lang="en" sz="1500">
                <a:solidFill>
                  <a:srgbClr val="333333"/>
                </a:solidFill>
                <a:highlight>
                  <a:srgbClr val="FFFFFF"/>
                </a:highlight>
                <a:latin typeface="Roboto"/>
                <a:ea typeface="Roboto"/>
                <a:cs typeface="Roboto"/>
                <a:sym typeface="Roboto"/>
              </a:rPr>
              <a:t>Lifecycle</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333333"/>
              </a:buClr>
              <a:buSzPts val="1500"/>
              <a:buFont typeface="Roboto"/>
              <a:buChar char="-"/>
            </a:pPr>
            <a:r>
              <a:rPr b="1" lang="en" sz="1500">
                <a:solidFill>
                  <a:srgbClr val="333333"/>
                </a:solidFill>
                <a:highlight>
                  <a:srgbClr val="FFFFFF"/>
                </a:highlight>
                <a:latin typeface="Roboto"/>
                <a:ea typeface="Roboto"/>
                <a:cs typeface="Roboto"/>
                <a:sym typeface="Roboto"/>
              </a:rPr>
              <a:t>Change Detection</a:t>
            </a:r>
            <a:endParaRPr b="1" sz="1500">
              <a:solidFill>
                <a:srgbClr val="333333"/>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Demonstration: coding example</a:t>
            </a:r>
            <a:endParaRPr b="1" sz="15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idx="4294967295" type="title"/>
          </p:nvPr>
        </p:nvSpPr>
        <p:spPr>
          <a:xfrm>
            <a:off x="212250" y="299575"/>
            <a:ext cx="8870400" cy="946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a:highlight>
                  <a:schemeClr val="lt1"/>
                </a:highlight>
              </a:rPr>
              <a:t>Shadow DOM</a:t>
            </a:r>
            <a:br>
              <a:rPr b="1" lang="en">
                <a:highlight>
                  <a:schemeClr val="lt1"/>
                </a:highlight>
              </a:rPr>
            </a:br>
            <a:r>
              <a:rPr b="1" i="1" lang="en" sz="1400">
                <a:highlight>
                  <a:schemeClr val="lt1"/>
                </a:highlight>
              </a:rPr>
              <a:t>(</a:t>
            </a:r>
            <a:r>
              <a:rPr b="1" i="1" lang="en" sz="1400" u="sng">
                <a:solidFill>
                  <a:schemeClr val="hlink"/>
                </a:solidFill>
                <a:highlight>
                  <a:schemeClr val="lt1"/>
                </a:highlight>
                <a:hlinkClick r:id="rId3"/>
              </a:rPr>
              <a:t>https://developer.mozilla.org/en-US/docs/Web/Web_Components/Using_shadow_DOM</a:t>
            </a:r>
            <a:r>
              <a:rPr b="1" i="1" lang="en" sz="1400">
                <a:highlight>
                  <a:schemeClr val="lt1"/>
                </a:highlight>
              </a:rPr>
              <a:t>)</a:t>
            </a:r>
            <a:endParaRPr b="1" i="1" sz="1400">
              <a:highlight>
                <a:schemeClr val="lt1"/>
              </a:highlight>
            </a:endParaRPr>
          </a:p>
        </p:txBody>
      </p:sp>
      <p:pic>
        <p:nvPicPr>
          <p:cNvPr id="217" name="Google Shape;217;p32"/>
          <p:cNvPicPr preferRelativeResize="0"/>
          <p:nvPr/>
        </p:nvPicPr>
        <p:blipFill>
          <a:blip r:embed="rId4">
            <a:alphaModFix/>
          </a:blip>
          <a:stretch>
            <a:fillRect/>
          </a:stretch>
        </p:blipFill>
        <p:spPr>
          <a:xfrm>
            <a:off x="1240000" y="1319475"/>
            <a:ext cx="7221916" cy="3592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p:txBody>
      </p:sp>
      <p:sp>
        <p:nvSpPr>
          <p:cNvPr id="223" name="Google Shape;223;p33"/>
          <p:cNvSpPr txBox="1"/>
          <p:nvPr/>
        </p:nvSpPr>
        <p:spPr>
          <a:xfrm>
            <a:off x="703225" y="984500"/>
            <a:ext cx="7996500" cy="291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444444"/>
                </a:solidFill>
                <a:highlight>
                  <a:srgbClr val="FFFFFF"/>
                </a:highlight>
                <a:latin typeface="Roboto"/>
                <a:ea typeface="Roboto"/>
                <a:cs typeface="Roboto"/>
                <a:sym typeface="Roboto"/>
              </a:rPr>
              <a:t>Without a framework, how to pushing data values into the HTML controls and turning user responses into actions and value updates:</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Access DOM elements by ids, classes,...</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Set/update data to DOM; get values, listen events from DOM by javascript</a:t>
            </a:r>
            <a:endParaRPr sz="1700">
              <a:solidFill>
                <a:srgbClr val="444444"/>
              </a:solidFill>
              <a:highlight>
                <a:srgbClr val="FFFFFF"/>
              </a:highlight>
              <a:latin typeface="Roboto"/>
              <a:ea typeface="Roboto"/>
              <a:cs typeface="Roboto"/>
              <a:sym typeface="Roboto"/>
            </a:endParaRPr>
          </a:p>
          <a:p>
            <a:pPr indent="-368300" lvl="0" marL="457200" rtl="0" algn="l">
              <a:lnSpc>
                <a:spcPct val="150000"/>
              </a:lnSpc>
              <a:spcBef>
                <a:spcPts val="0"/>
              </a:spcBef>
              <a:spcAft>
                <a:spcPts val="0"/>
              </a:spcAft>
              <a:buClr>
                <a:srgbClr val="444444"/>
              </a:buClr>
              <a:buSzPts val="2200"/>
              <a:buFont typeface="Roboto"/>
              <a:buChar char="-"/>
            </a:pPr>
            <a:r>
              <a:rPr lang="en" sz="1700">
                <a:solidFill>
                  <a:srgbClr val="444444"/>
                </a:solidFill>
                <a:highlight>
                  <a:srgbClr val="FFFFFF"/>
                </a:highlight>
                <a:latin typeface="Roboto"/>
                <a:ea typeface="Roboto"/>
                <a:cs typeface="Roboto"/>
                <a:sym typeface="Roboto"/>
              </a:rPr>
              <a:t>Writing such push and pull logic by hand is tedious, error-prone, and a nightmare to read</a:t>
            </a:r>
            <a:endParaRPr sz="2200">
              <a:solidFill>
                <a:srgbClr val="444444"/>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700">
              <a:solidFill>
                <a:srgbClr val="444444"/>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4294967295" type="title"/>
          </p:nvPr>
        </p:nvSpPr>
        <p:spPr>
          <a:xfrm>
            <a:off x="200925" y="174950"/>
            <a:ext cx="8870400" cy="719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p:txBody>
      </p:sp>
      <p:pic>
        <p:nvPicPr>
          <p:cNvPr id="229" name="Google Shape;229;p34"/>
          <p:cNvPicPr preferRelativeResize="0"/>
          <p:nvPr/>
        </p:nvPicPr>
        <p:blipFill>
          <a:blip r:embed="rId3">
            <a:alphaModFix/>
          </a:blip>
          <a:stretch>
            <a:fillRect/>
          </a:stretch>
        </p:blipFill>
        <p:spPr>
          <a:xfrm>
            <a:off x="632900" y="1046450"/>
            <a:ext cx="7961201" cy="372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Binding types and targets</a:t>
            </a:r>
            <a:endParaRPr b="1" sz="1700">
              <a:highlight>
                <a:schemeClr val="lt1"/>
              </a:highlight>
            </a:endParaRPr>
          </a:p>
        </p:txBody>
      </p:sp>
      <p:pic>
        <p:nvPicPr>
          <p:cNvPr id="235" name="Google Shape;235;p35"/>
          <p:cNvPicPr preferRelativeResize="0"/>
          <p:nvPr/>
        </p:nvPicPr>
        <p:blipFill>
          <a:blip r:embed="rId3">
            <a:alphaModFix/>
          </a:blip>
          <a:stretch>
            <a:fillRect/>
          </a:stretch>
        </p:blipFill>
        <p:spPr>
          <a:xfrm>
            <a:off x="1814150" y="964300"/>
            <a:ext cx="6418723" cy="417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Binding types and targets</a:t>
            </a:r>
            <a:endParaRPr b="1" sz="1700">
              <a:highlight>
                <a:schemeClr val="lt1"/>
              </a:highlight>
            </a:endParaRPr>
          </a:p>
        </p:txBody>
      </p:sp>
      <p:pic>
        <p:nvPicPr>
          <p:cNvPr id="241" name="Google Shape;241;p36"/>
          <p:cNvPicPr preferRelativeResize="0"/>
          <p:nvPr/>
        </p:nvPicPr>
        <p:blipFill>
          <a:blip r:embed="rId3">
            <a:alphaModFix/>
          </a:blip>
          <a:stretch>
            <a:fillRect/>
          </a:stretch>
        </p:blipFill>
        <p:spPr>
          <a:xfrm>
            <a:off x="1478450" y="976050"/>
            <a:ext cx="5935426" cy="4097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Parent ⇔ Child</a:t>
            </a:r>
            <a:endParaRPr b="1" sz="1700">
              <a:highlight>
                <a:schemeClr val="lt1"/>
              </a:highlight>
            </a:endParaRPr>
          </a:p>
        </p:txBody>
      </p:sp>
      <p:sp>
        <p:nvSpPr>
          <p:cNvPr id="247" name="Google Shape;247;p37"/>
          <p:cNvSpPr txBox="1"/>
          <p:nvPr/>
        </p:nvSpPr>
        <p:spPr>
          <a:xfrm>
            <a:off x="637875" y="1788175"/>
            <a:ext cx="79965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latin typeface="Roboto Mono"/>
                <a:ea typeface="Roboto Mono"/>
                <a:cs typeface="Roboto Mono"/>
                <a:sym typeface="Roboto Mono"/>
              </a:rPr>
              <a:t>@</a:t>
            </a:r>
            <a:r>
              <a:rPr lang="en" sz="1700">
                <a:solidFill>
                  <a:srgbClr val="1669BB"/>
                </a:solidFill>
                <a:uFill>
                  <a:noFill/>
                </a:uFill>
                <a:latin typeface="Roboto Mono"/>
                <a:ea typeface="Roboto Mono"/>
                <a:cs typeface="Roboto Mono"/>
                <a:sym typeface="Roboto Mono"/>
                <a:hlinkClick r:id="rId3">
                  <a:extLst>
                    <a:ext uri="{A12FA001-AC4F-418D-AE19-62706E023703}">
                      <ahyp:hlinkClr val="tx"/>
                    </a:ext>
                  </a:extLst>
                </a:hlinkClick>
              </a:rPr>
              <a:t>Input</a:t>
            </a:r>
            <a:r>
              <a:rPr lang="en" sz="1700">
                <a:solidFill>
                  <a:srgbClr val="444444"/>
                </a:solidFill>
                <a:latin typeface="Roboto Mono"/>
                <a:ea typeface="Roboto Mono"/>
                <a:cs typeface="Roboto Mono"/>
                <a:sym typeface="Roboto Mono"/>
              </a:rPr>
              <a:t>()</a:t>
            </a:r>
            <a:r>
              <a:rPr lang="en" sz="1700">
                <a:solidFill>
                  <a:srgbClr val="444444"/>
                </a:solidFill>
                <a:highlight>
                  <a:srgbClr val="FFFFFF"/>
                </a:highlight>
                <a:latin typeface="Roboto"/>
                <a:ea typeface="Roboto"/>
                <a:cs typeface="Roboto"/>
                <a:sym typeface="Roboto"/>
              </a:rPr>
              <a:t> and </a:t>
            </a:r>
            <a:r>
              <a:rPr lang="en" sz="1700">
                <a:solidFill>
                  <a:srgbClr val="444444"/>
                </a:solidFill>
                <a:latin typeface="Roboto Mono"/>
                <a:ea typeface="Roboto Mono"/>
                <a:cs typeface="Roboto Mono"/>
                <a:sym typeface="Roboto Mono"/>
              </a:rPr>
              <a:t>@</a:t>
            </a:r>
            <a:r>
              <a:rPr lang="en" sz="1700">
                <a:solidFill>
                  <a:srgbClr val="1669BB"/>
                </a:solidFill>
                <a:uFill>
                  <a:noFill/>
                </a:uFill>
                <a:latin typeface="Roboto Mono"/>
                <a:ea typeface="Roboto Mono"/>
                <a:cs typeface="Roboto Mono"/>
                <a:sym typeface="Roboto Mono"/>
                <a:hlinkClick r:id="rId4">
                  <a:extLst>
                    <a:ext uri="{A12FA001-AC4F-418D-AE19-62706E023703}">
                      <ahyp:hlinkClr val="tx"/>
                    </a:ext>
                  </a:extLst>
                </a:hlinkClick>
              </a:rPr>
              <a:t>Output</a:t>
            </a:r>
            <a:r>
              <a:rPr lang="en" sz="1700">
                <a:solidFill>
                  <a:srgbClr val="444444"/>
                </a:solidFill>
                <a:latin typeface="Roboto Mono"/>
                <a:ea typeface="Roboto Mono"/>
                <a:cs typeface="Roboto Mono"/>
                <a:sym typeface="Roboto Mono"/>
              </a:rPr>
              <a:t>()</a:t>
            </a:r>
            <a:r>
              <a:rPr lang="en" sz="1700">
                <a:solidFill>
                  <a:srgbClr val="444444"/>
                </a:solidFill>
                <a:highlight>
                  <a:srgbClr val="FFFFFF"/>
                </a:highlight>
                <a:latin typeface="Roboto"/>
                <a:ea typeface="Roboto"/>
                <a:cs typeface="Roboto"/>
                <a:sym typeface="Roboto"/>
              </a:rPr>
              <a:t> give a child component a way to communicate with its parent component</a:t>
            </a:r>
            <a:endParaRPr sz="1700">
              <a:solidFill>
                <a:srgbClr val="444444"/>
              </a:solidFill>
              <a:highlight>
                <a:srgbClr val="FFFFFF"/>
              </a:highlight>
              <a:latin typeface="Roboto"/>
              <a:ea typeface="Roboto"/>
              <a:cs typeface="Roboto"/>
              <a:sym typeface="Roboto"/>
            </a:endParaRPr>
          </a:p>
          <a:p>
            <a:pPr indent="-336550" lvl="1" marL="914400" rtl="0" algn="l">
              <a:lnSpc>
                <a:spcPct val="150000"/>
              </a:lnSpc>
              <a:spcBef>
                <a:spcPts val="0"/>
              </a:spcBef>
              <a:spcAft>
                <a:spcPts val="0"/>
              </a:spcAft>
              <a:buClr>
                <a:srgbClr val="444444"/>
              </a:buClr>
              <a:buSzPts val="1700"/>
              <a:buFont typeface="Roboto"/>
              <a:buChar char="-"/>
            </a:pPr>
            <a:r>
              <a:rPr lang="en" sz="1700">
                <a:solidFill>
                  <a:srgbClr val="444444"/>
                </a:solidFill>
                <a:latin typeface="Roboto Mono"/>
                <a:ea typeface="Roboto Mono"/>
                <a:cs typeface="Roboto Mono"/>
                <a:sym typeface="Roboto Mono"/>
              </a:rPr>
              <a:t>@</a:t>
            </a:r>
            <a:r>
              <a:rPr lang="en" sz="1700">
                <a:solidFill>
                  <a:srgbClr val="1669BB"/>
                </a:solidFill>
                <a:uFill>
                  <a:noFill/>
                </a:uFill>
                <a:latin typeface="Roboto Mono"/>
                <a:ea typeface="Roboto Mono"/>
                <a:cs typeface="Roboto Mono"/>
                <a:sym typeface="Roboto Mono"/>
                <a:hlinkClick r:id="rId5">
                  <a:extLst>
                    <a:ext uri="{A12FA001-AC4F-418D-AE19-62706E023703}">
                      <ahyp:hlinkClr val="tx"/>
                    </a:ext>
                  </a:extLst>
                </a:hlinkClick>
              </a:rPr>
              <a:t>Input</a:t>
            </a:r>
            <a:r>
              <a:rPr lang="en" sz="1700">
                <a:solidFill>
                  <a:srgbClr val="444444"/>
                </a:solidFill>
                <a:latin typeface="Roboto Mono"/>
                <a:ea typeface="Roboto Mono"/>
                <a:cs typeface="Roboto Mono"/>
                <a:sym typeface="Roboto Mono"/>
              </a:rPr>
              <a:t>()</a:t>
            </a:r>
            <a:r>
              <a:rPr lang="en" sz="1700">
                <a:solidFill>
                  <a:srgbClr val="444444"/>
                </a:solidFill>
                <a:highlight>
                  <a:srgbClr val="FFFFFF"/>
                </a:highlight>
                <a:latin typeface="Roboto"/>
                <a:ea typeface="Roboto"/>
                <a:cs typeface="Roboto"/>
                <a:sym typeface="Roboto"/>
              </a:rPr>
              <a:t> lets a parent component update data in the child component. Conversely</a:t>
            </a:r>
            <a:endParaRPr sz="1700">
              <a:solidFill>
                <a:srgbClr val="444444"/>
              </a:solidFill>
              <a:highlight>
                <a:srgbClr val="FFFFFF"/>
              </a:highlight>
              <a:latin typeface="Roboto"/>
              <a:ea typeface="Roboto"/>
              <a:cs typeface="Roboto"/>
              <a:sym typeface="Roboto"/>
            </a:endParaRPr>
          </a:p>
          <a:p>
            <a:pPr indent="-336550" lvl="1" marL="914400" rtl="0" algn="l">
              <a:lnSpc>
                <a:spcPct val="150000"/>
              </a:lnSpc>
              <a:spcBef>
                <a:spcPts val="0"/>
              </a:spcBef>
              <a:spcAft>
                <a:spcPts val="0"/>
              </a:spcAft>
              <a:buClr>
                <a:srgbClr val="444444"/>
              </a:buClr>
              <a:buSzPts val="1700"/>
              <a:buFont typeface="Roboto"/>
              <a:buChar char="-"/>
            </a:pPr>
            <a:r>
              <a:rPr lang="en" sz="1700">
                <a:solidFill>
                  <a:srgbClr val="444444"/>
                </a:solidFill>
                <a:latin typeface="Roboto Mono"/>
                <a:ea typeface="Roboto Mono"/>
                <a:cs typeface="Roboto Mono"/>
                <a:sym typeface="Roboto Mono"/>
              </a:rPr>
              <a:t>@</a:t>
            </a:r>
            <a:r>
              <a:rPr lang="en" sz="1700">
                <a:solidFill>
                  <a:srgbClr val="1669BB"/>
                </a:solidFill>
                <a:uFill>
                  <a:noFill/>
                </a:uFill>
                <a:latin typeface="Roboto Mono"/>
                <a:ea typeface="Roboto Mono"/>
                <a:cs typeface="Roboto Mono"/>
                <a:sym typeface="Roboto Mono"/>
                <a:hlinkClick r:id="rId6">
                  <a:extLst>
                    <a:ext uri="{A12FA001-AC4F-418D-AE19-62706E023703}">
                      <ahyp:hlinkClr val="tx"/>
                    </a:ext>
                  </a:extLst>
                </a:hlinkClick>
              </a:rPr>
              <a:t>Output</a:t>
            </a:r>
            <a:r>
              <a:rPr lang="en" sz="1700">
                <a:solidFill>
                  <a:srgbClr val="444444"/>
                </a:solidFill>
                <a:latin typeface="Roboto Mono"/>
                <a:ea typeface="Roboto Mono"/>
                <a:cs typeface="Roboto Mono"/>
                <a:sym typeface="Roboto Mono"/>
              </a:rPr>
              <a:t>()</a:t>
            </a:r>
            <a:r>
              <a:rPr lang="en" sz="1700">
                <a:solidFill>
                  <a:srgbClr val="444444"/>
                </a:solidFill>
                <a:highlight>
                  <a:srgbClr val="FFFFFF"/>
                </a:highlight>
                <a:latin typeface="Roboto"/>
                <a:ea typeface="Roboto"/>
                <a:cs typeface="Roboto"/>
                <a:sym typeface="Roboto"/>
              </a:rPr>
              <a:t> lets the child send data to a parent component</a:t>
            </a:r>
            <a:endParaRPr sz="1700">
              <a:solidFill>
                <a:srgbClr val="444444"/>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700">
              <a:solidFill>
                <a:srgbClr val="444444"/>
              </a:solidFill>
              <a:highlight>
                <a:srgbClr val="FFFFF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Parent =&gt; Child: @Input()</a:t>
            </a:r>
            <a:endParaRPr b="1" sz="1700">
              <a:highlight>
                <a:schemeClr val="lt1"/>
              </a:highlight>
            </a:endParaRPr>
          </a:p>
        </p:txBody>
      </p:sp>
      <p:pic>
        <p:nvPicPr>
          <p:cNvPr id="253" name="Google Shape;253;p38"/>
          <p:cNvPicPr preferRelativeResize="0"/>
          <p:nvPr/>
        </p:nvPicPr>
        <p:blipFill>
          <a:blip r:embed="rId3">
            <a:alphaModFix/>
          </a:blip>
          <a:stretch>
            <a:fillRect/>
          </a:stretch>
        </p:blipFill>
        <p:spPr>
          <a:xfrm>
            <a:off x="1930660" y="908425"/>
            <a:ext cx="5410926" cy="3194875"/>
          </a:xfrm>
          <a:prstGeom prst="rect">
            <a:avLst/>
          </a:prstGeom>
          <a:noFill/>
          <a:ln>
            <a:noFill/>
          </a:ln>
        </p:spPr>
      </p:pic>
      <p:pic>
        <p:nvPicPr>
          <p:cNvPr id="254" name="Google Shape;254;p38"/>
          <p:cNvPicPr preferRelativeResize="0"/>
          <p:nvPr/>
        </p:nvPicPr>
        <p:blipFill>
          <a:blip r:embed="rId4">
            <a:alphaModFix/>
          </a:blip>
          <a:stretch>
            <a:fillRect/>
          </a:stretch>
        </p:blipFill>
        <p:spPr>
          <a:xfrm>
            <a:off x="1639350" y="4225550"/>
            <a:ext cx="5993514" cy="735400"/>
          </a:xfrm>
          <a:prstGeom prst="rect">
            <a:avLst/>
          </a:prstGeom>
          <a:noFill/>
          <a:ln>
            <a:noFill/>
          </a:ln>
        </p:spPr>
      </p:pic>
      <p:cxnSp>
        <p:nvCxnSpPr>
          <p:cNvPr id="255" name="Google Shape;255;p38"/>
          <p:cNvCxnSpPr/>
          <p:nvPr/>
        </p:nvCxnSpPr>
        <p:spPr>
          <a:xfrm flipH="1" rot="10800000">
            <a:off x="3416700" y="3596550"/>
            <a:ext cx="692100" cy="1165200"/>
          </a:xfrm>
          <a:prstGeom prst="straightConnector1">
            <a:avLst/>
          </a:prstGeom>
          <a:noFill/>
          <a:ln cap="flat" cmpd="sng" w="38100">
            <a:solidFill>
              <a:srgbClr val="00FFFF"/>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Parent &lt;= Child: @Output()</a:t>
            </a:r>
            <a:endParaRPr b="1" sz="1700">
              <a:highlight>
                <a:schemeClr val="lt1"/>
              </a:highlight>
            </a:endParaRPr>
          </a:p>
        </p:txBody>
      </p:sp>
      <p:pic>
        <p:nvPicPr>
          <p:cNvPr id="261" name="Google Shape;261;p39"/>
          <p:cNvPicPr preferRelativeResize="0"/>
          <p:nvPr/>
        </p:nvPicPr>
        <p:blipFill>
          <a:blip r:embed="rId3">
            <a:alphaModFix/>
          </a:blip>
          <a:stretch>
            <a:fillRect/>
          </a:stretch>
        </p:blipFill>
        <p:spPr>
          <a:xfrm>
            <a:off x="1568900" y="921650"/>
            <a:ext cx="5596218" cy="1953450"/>
          </a:xfrm>
          <a:prstGeom prst="rect">
            <a:avLst/>
          </a:prstGeom>
          <a:noFill/>
          <a:ln>
            <a:noFill/>
          </a:ln>
        </p:spPr>
      </p:pic>
      <p:pic>
        <p:nvPicPr>
          <p:cNvPr id="262" name="Google Shape;262;p39"/>
          <p:cNvPicPr preferRelativeResize="0"/>
          <p:nvPr/>
        </p:nvPicPr>
        <p:blipFill>
          <a:blip r:embed="rId4">
            <a:alphaModFix/>
          </a:blip>
          <a:stretch>
            <a:fillRect/>
          </a:stretch>
        </p:blipFill>
        <p:spPr>
          <a:xfrm>
            <a:off x="1623196" y="2959625"/>
            <a:ext cx="5273425" cy="2183875"/>
          </a:xfrm>
          <a:prstGeom prst="rect">
            <a:avLst/>
          </a:prstGeom>
          <a:noFill/>
          <a:ln>
            <a:noFill/>
          </a:ln>
        </p:spPr>
      </p:pic>
      <p:cxnSp>
        <p:nvCxnSpPr>
          <p:cNvPr id="263" name="Google Shape;263;p39"/>
          <p:cNvCxnSpPr/>
          <p:nvPr/>
        </p:nvCxnSpPr>
        <p:spPr>
          <a:xfrm flipH="1" rot="10800000">
            <a:off x="2906700" y="1557075"/>
            <a:ext cx="1155300" cy="2642100"/>
          </a:xfrm>
          <a:prstGeom prst="straightConnector1">
            <a:avLst/>
          </a:prstGeom>
          <a:noFill/>
          <a:ln cap="flat" cmpd="sng" w="38100">
            <a:solidFill>
              <a:srgbClr val="00FFFF"/>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idx="4294967295" type="title"/>
          </p:nvPr>
        </p:nvSpPr>
        <p:spPr>
          <a:xfrm>
            <a:off x="200925" y="174950"/>
            <a:ext cx="88704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Data Binding</a:t>
            </a:r>
            <a:endParaRPr b="1" sz="2200">
              <a:highlight>
                <a:schemeClr val="lt1"/>
              </a:highlight>
            </a:endParaRPr>
          </a:p>
          <a:p>
            <a:pPr indent="0" lvl="0" marL="457200" rtl="0" algn="ctr">
              <a:lnSpc>
                <a:spcPct val="115000"/>
              </a:lnSpc>
              <a:spcBef>
                <a:spcPts val="0"/>
              </a:spcBef>
              <a:spcAft>
                <a:spcPts val="0"/>
              </a:spcAft>
              <a:buNone/>
            </a:pPr>
            <a:r>
              <a:rPr b="1" lang="en" sz="1700">
                <a:highlight>
                  <a:schemeClr val="lt1"/>
                </a:highlight>
              </a:rPr>
              <a:t>Behind the scene</a:t>
            </a:r>
            <a:endParaRPr b="1" sz="1700">
              <a:highlight>
                <a:schemeClr val="lt1"/>
              </a:highlight>
            </a:endParaRPr>
          </a:p>
        </p:txBody>
      </p:sp>
      <p:sp>
        <p:nvSpPr>
          <p:cNvPr id="269" name="Google Shape;269;p40"/>
          <p:cNvSpPr txBox="1"/>
          <p:nvPr/>
        </p:nvSpPr>
        <p:spPr>
          <a:xfrm>
            <a:off x="1004575" y="964425"/>
            <a:ext cx="6921600" cy="29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D73A49"/>
                </a:solidFill>
              </a:rPr>
              <a:t>function</a:t>
            </a:r>
            <a:r>
              <a:rPr lang="en" sz="1300">
                <a:solidFill>
                  <a:srgbClr val="24292E"/>
                </a:solidFill>
              </a:rPr>
              <a:t> </a:t>
            </a:r>
            <a:r>
              <a:rPr lang="en" sz="1300">
                <a:solidFill>
                  <a:srgbClr val="6F42C1"/>
                </a:solidFill>
              </a:rPr>
              <a:t>addEventListener</a:t>
            </a:r>
            <a:r>
              <a:rPr lang="en" sz="1300">
                <a:solidFill>
                  <a:srgbClr val="24292E"/>
                </a:solidFill>
              </a:rPr>
              <a:t>(eventName, callback)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6A737D"/>
                </a:solidFill>
              </a:rPr>
              <a:t>// call the real addEventListener</a:t>
            </a:r>
            <a:endParaRPr sz="1300">
              <a:solidFill>
                <a:srgbClr val="6A737D"/>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6F42C1"/>
                </a:solidFill>
              </a:rPr>
              <a:t>callRealAddEventListener</a:t>
            </a:r>
            <a:r>
              <a:rPr lang="en" sz="1300">
                <a:solidFill>
                  <a:srgbClr val="24292E"/>
                </a:solidFill>
              </a:rPr>
              <a:t>(eventName, </a:t>
            </a:r>
            <a:r>
              <a:rPr lang="en" sz="1300">
                <a:solidFill>
                  <a:srgbClr val="D73A49"/>
                </a:solidFill>
              </a:rPr>
              <a:t>function</a:t>
            </a: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6A737D"/>
                </a:solidFill>
              </a:rPr>
              <a:t>// first call the original callback</a:t>
            </a:r>
            <a:endParaRPr sz="1300">
              <a:solidFill>
                <a:srgbClr val="6A737D"/>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6F42C1"/>
                </a:solidFill>
              </a:rPr>
              <a:t>callback</a:t>
            </a: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6A737D"/>
                </a:solidFill>
              </a:rPr>
              <a:t>// and then run Angular-specific functionality</a:t>
            </a:r>
            <a:endParaRPr sz="1300">
              <a:solidFill>
                <a:srgbClr val="6A737D"/>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D73A49"/>
                </a:solidFill>
              </a:rPr>
              <a:t>var</a:t>
            </a:r>
            <a:r>
              <a:rPr lang="en" sz="1300">
                <a:solidFill>
                  <a:srgbClr val="24292E"/>
                </a:solidFill>
              </a:rPr>
              <a:t> changed </a:t>
            </a:r>
            <a:r>
              <a:rPr lang="en" sz="1300">
                <a:solidFill>
                  <a:srgbClr val="005CC5"/>
                </a:solidFill>
              </a:rPr>
              <a:t>=</a:t>
            </a:r>
            <a:r>
              <a:rPr lang="en" sz="1300">
                <a:solidFill>
                  <a:srgbClr val="24292E"/>
                </a:solidFill>
              </a:rPr>
              <a:t> angular2.</a:t>
            </a:r>
            <a:r>
              <a:rPr lang="en" sz="1300">
                <a:solidFill>
                  <a:srgbClr val="6F42C1"/>
                </a:solidFill>
              </a:rPr>
              <a:t>runChangeDetection</a:t>
            </a:r>
            <a:r>
              <a:rPr lang="en" sz="1300">
                <a:solidFill>
                  <a:srgbClr val="24292E"/>
                </a:solidFill>
              </a:rPr>
              <a:t>();</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r>
              <a:rPr lang="en" sz="1300">
                <a:solidFill>
                  <a:srgbClr val="D73A49"/>
                </a:solidFill>
              </a:rPr>
              <a:t>if</a:t>
            </a:r>
            <a:r>
              <a:rPr lang="en" sz="1300">
                <a:solidFill>
                  <a:srgbClr val="24292E"/>
                </a:solidFill>
              </a:rPr>
              <a:t> (changed)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angular2.</a:t>
            </a:r>
            <a:r>
              <a:rPr lang="en" sz="1300">
                <a:solidFill>
                  <a:srgbClr val="6F42C1"/>
                </a:solidFill>
              </a:rPr>
              <a:t>reRenderUIPart</a:t>
            </a:r>
            <a:r>
              <a:rPr lang="en" sz="1300">
                <a:solidFill>
                  <a:srgbClr val="24292E"/>
                </a:solidFill>
              </a:rPr>
              <a:t>();</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a:t>
            </a:r>
            <a:endParaRPr sz="1300">
              <a:solidFill>
                <a:srgbClr val="24292E"/>
              </a:solidFill>
            </a:endParaRPr>
          </a:p>
        </p:txBody>
      </p:sp>
      <p:sp>
        <p:nvSpPr>
          <p:cNvPr id="270" name="Google Shape;270;p40"/>
          <p:cNvSpPr txBox="1"/>
          <p:nvPr/>
        </p:nvSpPr>
        <p:spPr>
          <a:xfrm>
            <a:off x="4179100" y="2722450"/>
            <a:ext cx="4289700" cy="25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24292E"/>
                </a:solidFill>
                <a:highlight>
                  <a:srgbClr val="FFFFFF"/>
                </a:highlight>
                <a:latin typeface="Roboto"/>
                <a:ea typeface="Roboto"/>
                <a:cs typeface="Roboto"/>
                <a:sym typeface="Roboto"/>
              </a:rPr>
              <a:t>In short, the framework will trigger a change detection if one of the following events occurs:</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any browser event (click, keyup, etc.)</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setInterval() and setTimeout()</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Font typeface="Roboto"/>
              <a:buChar char="-"/>
            </a:pPr>
            <a:r>
              <a:rPr lang="en" sz="1300">
                <a:solidFill>
                  <a:srgbClr val="24292E"/>
                </a:solidFill>
                <a:highlight>
                  <a:srgbClr val="FFFFFF"/>
                </a:highlight>
                <a:latin typeface="Roboto"/>
                <a:ea typeface="Roboto"/>
                <a:cs typeface="Roboto"/>
                <a:sym typeface="Roboto"/>
              </a:rPr>
              <a:t>HTTP requests via XMLHttpRequest</a:t>
            </a:r>
            <a:endParaRPr sz="1300">
              <a:solidFill>
                <a:srgbClr val="24292E"/>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24292E"/>
              </a:buClr>
              <a:buSzPts val="1300"/>
              <a:buChar char="-"/>
            </a:pPr>
            <a:r>
              <a:rPr lang="en" sz="1300">
                <a:solidFill>
                  <a:srgbClr val="24292E"/>
                </a:solidFill>
                <a:highlight>
                  <a:srgbClr val="FFFFFF"/>
                </a:highlight>
                <a:latin typeface="Roboto"/>
                <a:ea typeface="Roboto"/>
                <a:cs typeface="Roboto"/>
                <a:sym typeface="Roboto"/>
              </a:rPr>
              <a:t>Force manually using </a:t>
            </a:r>
            <a:r>
              <a:rPr lang="en" sz="1300">
                <a:solidFill>
                  <a:srgbClr val="333333"/>
                </a:solidFill>
                <a:highlight>
                  <a:srgbClr val="FFFFFF"/>
                </a:highlight>
                <a:latin typeface="Roboto"/>
                <a:ea typeface="Roboto"/>
                <a:cs typeface="Roboto"/>
                <a:sym typeface="Roboto"/>
              </a:rPr>
              <a:t>ChangeDetectorRef</a:t>
            </a:r>
            <a:endParaRPr sz="300">
              <a:solidFill>
                <a:srgbClr val="24292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300">
                <a:solidFill>
                  <a:srgbClr val="24292E"/>
                </a:solidFill>
                <a:highlight>
                  <a:srgbClr val="FFFFFF"/>
                </a:highlight>
                <a:latin typeface="Roboto"/>
                <a:ea typeface="Roboto"/>
                <a:cs typeface="Roboto"/>
                <a:sym typeface="Roboto"/>
              </a:rPr>
              <a:t>Angular uses its zone called NgZone to </a:t>
            </a:r>
            <a:r>
              <a:rPr lang="en" sz="1300">
                <a:latin typeface="Roboto"/>
                <a:ea typeface="Roboto"/>
                <a:cs typeface="Roboto"/>
                <a:sym typeface="Roboto"/>
              </a:rPr>
              <a:t>wrap asynchronous browser APIs, and notify a consumer when an asynchronous task has started or ended</a:t>
            </a:r>
            <a:endParaRPr sz="1300">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Directives</a:t>
            </a:r>
            <a:endParaRPr b="1" sz="1700">
              <a:highlight>
                <a:schemeClr val="lt1"/>
              </a:highlight>
            </a:endParaRPr>
          </a:p>
        </p:txBody>
      </p:sp>
      <p:sp>
        <p:nvSpPr>
          <p:cNvPr id="276" name="Google Shape;276;p41"/>
          <p:cNvSpPr txBox="1"/>
          <p:nvPr/>
        </p:nvSpPr>
        <p:spPr>
          <a:xfrm>
            <a:off x="723300" y="1014625"/>
            <a:ext cx="76347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444444"/>
                </a:solidFill>
                <a:highlight>
                  <a:srgbClr val="FFFFFF"/>
                </a:highlight>
                <a:latin typeface="Roboto"/>
                <a:ea typeface="Roboto"/>
                <a:cs typeface="Roboto"/>
                <a:sym typeface="Roboto"/>
              </a:rPr>
              <a:t>Directives are classes that add additional behavior to elements in your Angular applications</a:t>
            </a:r>
            <a:endParaRPr sz="1700">
              <a:solidFill>
                <a:srgbClr val="444444"/>
              </a:solidFill>
              <a:highlight>
                <a:srgbClr val="FFFFFF"/>
              </a:highlight>
              <a:latin typeface="Roboto"/>
              <a:ea typeface="Roboto"/>
              <a:cs typeface="Roboto"/>
              <a:sym typeface="Roboto"/>
            </a:endParaRPr>
          </a:p>
          <a:p>
            <a:pPr indent="-368300" lvl="0" marL="457200" rtl="0" algn="l">
              <a:lnSpc>
                <a:spcPct val="150000"/>
              </a:lnSpc>
              <a:spcBef>
                <a:spcPts val="0"/>
              </a:spcBef>
              <a:spcAft>
                <a:spcPts val="0"/>
              </a:spcAft>
              <a:buClr>
                <a:srgbClr val="444444"/>
              </a:buClr>
              <a:buSzPts val="2200"/>
              <a:buFont typeface="Roboto"/>
              <a:buChar char="-"/>
            </a:pPr>
            <a:r>
              <a:rPr lang="en" sz="1700">
                <a:solidFill>
                  <a:srgbClr val="1976D2"/>
                </a:solidFill>
                <a:highlight>
                  <a:srgbClr val="FFFFFF"/>
                </a:highlight>
                <a:uFill>
                  <a:noFill/>
                </a:uFill>
                <a:latin typeface="Roboto"/>
                <a:ea typeface="Roboto"/>
                <a:cs typeface="Roboto"/>
                <a:sym typeface="Roboto"/>
                <a:hlinkClick r:id="rId3">
                  <a:extLst>
                    <a:ext uri="{A12FA001-AC4F-418D-AE19-62706E023703}">
                      <ahyp:hlinkClr val="tx"/>
                    </a:ext>
                  </a:extLst>
                </a:hlinkClick>
              </a:rPr>
              <a:t>Components</a:t>
            </a:r>
            <a:r>
              <a:rPr lang="en" sz="1700">
                <a:solidFill>
                  <a:srgbClr val="444444"/>
                </a:solidFill>
                <a:highlight>
                  <a:srgbClr val="FFFFFF"/>
                </a:highlight>
                <a:latin typeface="Roboto"/>
                <a:ea typeface="Roboto"/>
                <a:cs typeface="Roboto"/>
                <a:sym typeface="Roboto"/>
              </a:rPr>
              <a:t>—directives with a template</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1976D2"/>
                </a:solidFill>
                <a:highlight>
                  <a:srgbClr val="FFFFFF"/>
                </a:highlight>
                <a:uFill>
                  <a:noFill/>
                </a:uFill>
                <a:latin typeface="Roboto"/>
                <a:ea typeface="Roboto"/>
                <a:cs typeface="Roboto"/>
                <a:sym typeface="Roboto"/>
                <a:hlinkClick r:id="rId4">
                  <a:extLst>
                    <a:ext uri="{A12FA001-AC4F-418D-AE19-62706E023703}">
                      <ahyp:hlinkClr val="tx"/>
                    </a:ext>
                  </a:extLst>
                </a:hlinkClick>
              </a:rPr>
              <a:t>Attribute directives</a:t>
            </a:r>
            <a:r>
              <a:rPr lang="en" sz="1700">
                <a:solidFill>
                  <a:srgbClr val="444444"/>
                </a:solidFill>
                <a:highlight>
                  <a:srgbClr val="FFFFFF"/>
                </a:highlight>
                <a:latin typeface="Roboto"/>
                <a:ea typeface="Roboto"/>
                <a:cs typeface="Roboto"/>
                <a:sym typeface="Roboto"/>
              </a:rPr>
              <a:t>—directives that change the appearance or behavior of an element, component, or another directive</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1976D2"/>
                </a:solidFill>
                <a:highlight>
                  <a:srgbClr val="FFFFFF"/>
                </a:highlight>
                <a:uFill>
                  <a:noFill/>
                </a:uFill>
                <a:latin typeface="Roboto"/>
                <a:ea typeface="Roboto"/>
                <a:cs typeface="Roboto"/>
                <a:sym typeface="Roboto"/>
                <a:hlinkClick r:id="rId5">
                  <a:extLst>
                    <a:ext uri="{A12FA001-AC4F-418D-AE19-62706E023703}">
                      <ahyp:hlinkClr val="tx"/>
                    </a:ext>
                  </a:extLst>
                </a:hlinkClick>
              </a:rPr>
              <a:t>Structural directives</a:t>
            </a:r>
            <a:r>
              <a:rPr lang="en" sz="1700">
                <a:solidFill>
                  <a:srgbClr val="444444"/>
                </a:solidFill>
                <a:highlight>
                  <a:srgbClr val="FFFFFF"/>
                </a:highlight>
                <a:latin typeface="Roboto"/>
                <a:ea typeface="Roboto"/>
                <a:cs typeface="Roboto"/>
                <a:sym typeface="Roboto"/>
              </a:rPr>
              <a:t>—directives that change the DOM layout by adding and removing DOM elements</a:t>
            </a:r>
            <a:endParaRPr sz="1700">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700">
              <a:solidFill>
                <a:srgbClr val="444444"/>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4294967295" type="title"/>
          </p:nvPr>
        </p:nvSpPr>
        <p:spPr>
          <a:xfrm>
            <a:off x="3791600" y="174950"/>
            <a:ext cx="19947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Agenda</a:t>
            </a:r>
            <a:endParaRPr b="1"/>
          </a:p>
        </p:txBody>
      </p:sp>
      <p:sp>
        <p:nvSpPr>
          <p:cNvPr id="98" name="Google Shape;98;p15"/>
          <p:cNvSpPr txBox="1"/>
          <p:nvPr/>
        </p:nvSpPr>
        <p:spPr>
          <a:xfrm>
            <a:off x="552525" y="737525"/>
            <a:ext cx="73938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800"/>
              </a:spcBef>
              <a:spcAft>
                <a:spcPts val="0"/>
              </a:spcAft>
              <a:buSzPts val="1500"/>
              <a:buFont typeface="Roboto"/>
              <a:buChar char="-"/>
            </a:pPr>
            <a:r>
              <a:rPr b="1" lang="en" sz="1500">
                <a:solidFill>
                  <a:srgbClr val="333333"/>
                </a:solidFill>
                <a:latin typeface="Roboto"/>
                <a:ea typeface="Roboto"/>
                <a:cs typeface="Roboto"/>
                <a:sym typeface="Roboto"/>
              </a:rPr>
              <a:t>Service &amp; Dependency Injection</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Routing</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RxJS</a:t>
            </a:r>
            <a:endParaRPr b="1" sz="1500">
              <a:highlight>
                <a:schemeClr val="lt1"/>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chemeClr val="lt1"/>
                </a:highlight>
                <a:latin typeface="Roboto"/>
                <a:ea typeface="Roboto"/>
                <a:cs typeface="Roboto"/>
                <a:sym typeface="Roboto"/>
              </a:rPr>
              <a:t>Making http requests</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Template Driven form and Reactive form</a:t>
            </a:r>
            <a:endParaRPr b="1" sz="1500">
              <a:highlight>
                <a:srgbClr val="FFFFFF"/>
              </a:highlight>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b="1" lang="en" sz="1500">
                <a:highlight>
                  <a:srgbClr val="FFFFFF"/>
                </a:highlight>
                <a:latin typeface="Roboto"/>
                <a:ea typeface="Roboto"/>
                <a:cs typeface="Roboto"/>
                <a:sym typeface="Roboto"/>
              </a:rPr>
              <a:t>Other</a:t>
            </a:r>
            <a:r>
              <a:rPr b="1" lang="en" sz="1500">
                <a:highlight>
                  <a:srgbClr val="FFFFFF"/>
                </a:highlight>
                <a:latin typeface="Roboto"/>
                <a:ea typeface="Roboto"/>
                <a:cs typeface="Roboto"/>
                <a:sym typeface="Roboto"/>
              </a:rPr>
              <a:t>s</a:t>
            </a:r>
            <a:endParaRPr b="1" sz="1500">
              <a:highlight>
                <a:schemeClr val="lt1"/>
              </a:highlight>
              <a:latin typeface="Roboto"/>
              <a:ea typeface="Roboto"/>
              <a:cs typeface="Roboto"/>
              <a:sym typeface="Roboto"/>
            </a:endParaRPr>
          </a:p>
          <a:p>
            <a:pPr indent="-323850" lvl="0" marL="914400" rtl="0" algn="l">
              <a:lnSpc>
                <a:spcPct val="115000"/>
              </a:lnSpc>
              <a:spcBef>
                <a:spcPts val="0"/>
              </a:spcBef>
              <a:spcAft>
                <a:spcPts val="0"/>
              </a:spcAft>
              <a:buSzPts val="1500"/>
              <a:buFont typeface="Roboto"/>
              <a:buChar char="+"/>
            </a:pPr>
            <a:r>
              <a:rPr b="1" lang="en" sz="1500">
                <a:highlight>
                  <a:schemeClr val="lt1"/>
                </a:highlight>
                <a:latin typeface="Roboto"/>
                <a:ea typeface="Roboto"/>
                <a:cs typeface="Roboto"/>
                <a:sym typeface="Roboto"/>
              </a:rPr>
              <a:t>Angular Internationalization</a:t>
            </a:r>
            <a:endParaRPr b="1" sz="1500">
              <a:highlight>
                <a:srgbClr val="FFFFFF"/>
              </a:highlight>
              <a:latin typeface="Roboto"/>
              <a:ea typeface="Roboto"/>
              <a:cs typeface="Roboto"/>
              <a:sym typeface="Roboto"/>
            </a:endParaRPr>
          </a:p>
          <a:p>
            <a:pPr indent="-323850" lvl="0" marL="914400" rtl="0" algn="l">
              <a:lnSpc>
                <a:spcPct val="115000"/>
              </a:lnSpc>
              <a:spcBef>
                <a:spcPts val="0"/>
              </a:spcBef>
              <a:spcAft>
                <a:spcPts val="0"/>
              </a:spcAft>
              <a:buSzPts val="1500"/>
              <a:buFont typeface="Roboto"/>
              <a:buChar char="+"/>
            </a:pPr>
            <a:r>
              <a:rPr b="1" lang="en" sz="1500">
                <a:solidFill>
                  <a:srgbClr val="444444"/>
                </a:solidFill>
                <a:highlight>
                  <a:srgbClr val="FFFFFF"/>
                </a:highlight>
                <a:latin typeface="Roboto"/>
                <a:ea typeface="Roboto"/>
                <a:cs typeface="Roboto"/>
                <a:sym typeface="Roboto"/>
              </a:rPr>
              <a:t>Angular Universal</a:t>
            </a:r>
            <a:endParaRPr b="1" sz="1500">
              <a:solidFill>
                <a:srgbClr val="444444"/>
              </a:solidFill>
              <a:highlight>
                <a:srgbClr val="FFFFFF"/>
              </a:highlight>
              <a:latin typeface="Roboto"/>
              <a:ea typeface="Roboto"/>
              <a:cs typeface="Roboto"/>
              <a:sym typeface="Roboto"/>
            </a:endParaRPr>
          </a:p>
          <a:p>
            <a:pPr indent="-323850" lvl="0" marL="914400" rtl="0" algn="l">
              <a:lnSpc>
                <a:spcPct val="115000"/>
              </a:lnSpc>
              <a:spcBef>
                <a:spcPts val="0"/>
              </a:spcBef>
              <a:spcAft>
                <a:spcPts val="0"/>
              </a:spcAft>
              <a:buClr>
                <a:srgbClr val="444444"/>
              </a:buClr>
              <a:buSzPts val="1500"/>
              <a:buFont typeface="Roboto"/>
              <a:buChar char="+"/>
            </a:pPr>
            <a:r>
              <a:rPr b="1" lang="en" sz="1500">
                <a:solidFill>
                  <a:srgbClr val="444444"/>
                </a:solidFill>
                <a:highlight>
                  <a:srgbClr val="FFFFFF"/>
                </a:highlight>
                <a:latin typeface="Roboto"/>
                <a:ea typeface="Roboto"/>
                <a:cs typeface="Roboto"/>
                <a:sym typeface="Roboto"/>
              </a:rPr>
              <a:t>State Management: NgRx,...</a:t>
            </a:r>
            <a:endParaRPr b="1" sz="1500">
              <a:solidFill>
                <a:srgbClr val="444444"/>
              </a:solidFill>
              <a:highlight>
                <a:srgbClr val="FFFFFF"/>
              </a:highlight>
              <a:latin typeface="Roboto"/>
              <a:ea typeface="Roboto"/>
              <a:cs typeface="Roboto"/>
              <a:sym typeface="Roboto"/>
            </a:endParaRPr>
          </a:p>
          <a:p>
            <a:pPr indent="-323850" lvl="0" marL="914400" rtl="0" algn="l">
              <a:lnSpc>
                <a:spcPct val="115000"/>
              </a:lnSpc>
              <a:spcBef>
                <a:spcPts val="0"/>
              </a:spcBef>
              <a:spcAft>
                <a:spcPts val="0"/>
              </a:spcAft>
              <a:buSzPts val="1500"/>
              <a:buFont typeface="Roboto"/>
              <a:buChar char="+"/>
            </a:pPr>
            <a:r>
              <a:rPr b="1" lang="en" sz="1500">
                <a:solidFill>
                  <a:srgbClr val="444444"/>
                </a:solidFill>
                <a:highlight>
                  <a:srgbClr val="FFFFFF"/>
                </a:highlight>
                <a:latin typeface="Roboto"/>
                <a:ea typeface="Roboto"/>
                <a:cs typeface="Roboto"/>
                <a:sym typeface="Roboto"/>
              </a:rPr>
              <a:t>Dynamic Components</a:t>
            </a:r>
            <a:endParaRPr b="1" sz="1500">
              <a:solidFill>
                <a:srgbClr val="444444"/>
              </a:solidFill>
              <a:highlight>
                <a:srgbClr val="FFFFFF"/>
              </a:highlight>
              <a:latin typeface="Roboto"/>
              <a:ea typeface="Roboto"/>
              <a:cs typeface="Roboto"/>
              <a:sym typeface="Roboto"/>
            </a:endParaRPr>
          </a:p>
          <a:p>
            <a:pPr indent="-323850" lvl="0" marL="914400" rtl="0" algn="l">
              <a:lnSpc>
                <a:spcPct val="115000"/>
              </a:lnSpc>
              <a:spcBef>
                <a:spcPts val="0"/>
              </a:spcBef>
              <a:spcAft>
                <a:spcPts val="0"/>
              </a:spcAft>
              <a:buClr>
                <a:srgbClr val="444444"/>
              </a:buClr>
              <a:buSzPts val="1500"/>
              <a:buFont typeface="Roboto"/>
              <a:buChar char="+"/>
            </a:pPr>
            <a:r>
              <a:rPr b="1" lang="en" sz="1500">
                <a:solidFill>
                  <a:srgbClr val="444444"/>
                </a:solidFill>
                <a:highlight>
                  <a:srgbClr val="FFFFFF"/>
                </a:highlight>
                <a:latin typeface="Roboto"/>
                <a:ea typeface="Roboto"/>
                <a:cs typeface="Roboto"/>
                <a:sym typeface="Roboto"/>
              </a:rPr>
              <a:t>Angular Element</a:t>
            </a:r>
            <a:endParaRPr b="1" sz="1500">
              <a:solidFill>
                <a:srgbClr val="444444"/>
              </a:solidFill>
              <a:highlight>
                <a:srgbClr val="FFFFFF"/>
              </a:highlight>
              <a:latin typeface="Roboto"/>
              <a:ea typeface="Roboto"/>
              <a:cs typeface="Roboto"/>
              <a:sym typeface="Roboto"/>
            </a:endParaRPr>
          </a:p>
          <a:p>
            <a:pPr indent="-323850" lvl="0" marL="914400" rtl="0" algn="l">
              <a:lnSpc>
                <a:spcPct val="115000"/>
              </a:lnSpc>
              <a:spcBef>
                <a:spcPts val="0"/>
              </a:spcBef>
              <a:spcAft>
                <a:spcPts val="0"/>
              </a:spcAft>
              <a:buClr>
                <a:srgbClr val="444444"/>
              </a:buClr>
              <a:buSzPts val="1500"/>
              <a:buFont typeface="Roboto"/>
              <a:buChar char="+"/>
            </a:pPr>
            <a:r>
              <a:rPr b="1" lang="en" sz="1500">
                <a:solidFill>
                  <a:srgbClr val="444444"/>
                </a:solidFill>
                <a:highlight>
                  <a:srgbClr val="FFFFFF"/>
                </a:highlight>
                <a:latin typeface="Roboto"/>
                <a:ea typeface="Roboto"/>
                <a:cs typeface="Roboto"/>
                <a:sym typeface="Roboto"/>
              </a:rPr>
              <a:t>Angular Animation</a:t>
            </a:r>
            <a:endParaRPr b="1" sz="1500">
              <a:solidFill>
                <a:srgbClr val="444444"/>
              </a:solidFill>
              <a:highlight>
                <a:srgbClr val="FFFFFF"/>
              </a:highlight>
              <a:latin typeface="Roboto"/>
              <a:ea typeface="Roboto"/>
              <a:cs typeface="Roboto"/>
              <a:sym typeface="Roboto"/>
            </a:endParaRPr>
          </a:p>
          <a:p>
            <a:pPr indent="-323850" lvl="0" marL="914400" rtl="0" algn="l">
              <a:lnSpc>
                <a:spcPct val="115000"/>
              </a:lnSpc>
              <a:spcBef>
                <a:spcPts val="0"/>
              </a:spcBef>
              <a:spcAft>
                <a:spcPts val="0"/>
              </a:spcAft>
              <a:buClr>
                <a:srgbClr val="444444"/>
              </a:buClr>
              <a:buSzPts val="1500"/>
              <a:buFont typeface="Roboto"/>
              <a:buChar char="+"/>
            </a:pPr>
            <a:r>
              <a:rPr b="1" lang="en" sz="1500">
                <a:solidFill>
                  <a:srgbClr val="444444"/>
                </a:solidFill>
                <a:highlight>
                  <a:srgbClr val="FFFFFF"/>
                </a:highlight>
                <a:latin typeface="Roboto"/>
                <a:ea typeface="Roboto"/>
                <a:cs typeface="Roboto"/>
                <a:sym typeface="Roboto"/>
              </a:rPr>
              <a:t>Testing</a:t>
            </a:r>
            <a:endParaRPr b="1" sz="1500">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Built-in attribute </a:t>
            </a:r>
            <a:r>
              <a:rPr b="1" lang="en" sz="2200">
                <a:highlight>
                  <a:schemeClr val="lt1"/>
                </a:highlight>
              </a:rPr>
              <a:t>Directives</a:t>
            </a:r>
            <a:endParaRPr b="1" sz="1700">
              <a:highlight>
                <a:schemeClr val="lt1"/>
              </a:highlight>
            </a:endParaRPr>
          </a:p>
        </p:txBody>
      </p:sp>
      <p:sp>
        <p:nvSpPr>
          <p:cNvPr id="282" name="Google Shape;282;p42"/>
          <p:cNvSpPr txBox="1"/>
          <p:nvPr/>
        </p:nvSpPr>
        <p:spPr>
          <a:xfrm>
            <a:off x="754650" y="803650"/>
            <a:ext cx="7674000" cy="104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300"/>
              </a:spcBef>
              <a:spcAft>
                <a:spcPts val="0"/>
              </a:spcAft>
              <a:buSzPts val="1400"/>
              <a:buFont typeface="Roboto"/>
              <a:buChar char="-"/>
            </a:pPr>
            <a:r>
              <a:rPr lang="en" sz="1600">
                <a:solidFill>
                  <a:srgbClr val="1669BB"/>
                </a:solidFill>
                <a:uFill>
                  <a:noFill/>
                </a:uFill>
                <a:latin typeface="Roboto"/>
                <a:ea typeface="Roboto"/>
                <a:cs typeface="Roboto"/>
                <a:sym typeface="Roboto"/>
                <a:hlinkClick r:id="rId3">
                  <a:extLst>
                    <a:ext uri="{A12FA001-AC4F-418D-AE19-62706E023703}">
                      <ahyp:hlinkClr val="tx"/>
                    </a:ext>
                  </a:extLst>
                </a:hlinkClick>
              </a:rPr>
              <a:t>NgClass</a:t>
            </a:r>
            <a:r>
              <a:rPr lang="en" sz="1700">
                <a:solidFill>
                  <a:srgbClr val="444444"/>
                </a:solidFill>
                <a:latin typeface="Roboto"/>
                <a:ea typeface="Roboto"/>
                <a:cs typeface="Roboto"/>
                <a:sym typeface="Roboto"/>
              </a:rPr>
              <a:t>—adds and removes a set of CSS classes.</a:t>
            </a:r>
            <a:endParaRPr sz="1700">
              <a:solidFill>
                <a:srgbClr val="444444"/>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600">
                <a:solidFill>
                  <a:srgbClr val="1669BB"/>
                </a:solidFill>
                <a:uFill>
                  <a:noFill/>
                </a:uFill>
                <a:latin typeface="Roboto"/>
                <a:ea typeface="Roboto"/>
                <a:cs typeface="Roboto"/>
                <a:sym typeface="Roboto"/>
                <a:hlinkClick r:id="rId4">
                  <a:extLst>
                    <a:ext uri="{A12FA001-AC4F-418D-AE19-62706E023703}">
                      <ahyp:hlinkClr val="tx"/>
                    </a:ext>
                  </a:extLst>
                </a:hlinkClick>
              </a:rPr>
              <a:t>NgStyle</a:t>
            </a:r>
            <a:r>
              <a:rPr lang="en" sz="1700">
                <a:solidFill>
                  <a:srgbClr val="444444"/>
                </a:solidFill>
                <a:latin typeface="Roboto"/>
                <a:ea typeface="Roboto"/>
                <a:cs typeface="Roboto"/>
                <a:sym typeface="Roboto"/>
              </a:rPr>
              <a:t>—adds and removes a set of HTML styles.</a:t>
            </a:r>
            <a:endParaRPr sz="1700">
              <a:solidFill>
                <a:srgbClr val="444444"/>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sz="1600">
                <a:solidFill>
                  <a:srgbClr val="1669BB"/>
                </a:solidFill>
                <a:uFill>
                  <a:noFill/>
                </a:uFill>
                <a:latin typeface="Roboto"/>
                <a:ea typeface="Roboto"/>
                <a:cs typeface="Roboto"/>
                <a:sym typeface="Roboto"/>
                <a:hlinkClick r:id="rId5">
                  <a:extLst>
                    <a:ext uri="{A12FA001-AC4F-418D-AE19-62706E023703}">
                      <ahyp:hlinkClr val="tx"/>
                    </a:ext>
                  </a:extLst>
                </a:hlinkClick>
              </a:rPr>
              <a:t>NgModel</a:t>
            </a:r>
            <a:r>
              <a:rPr lang="en" sz="1700">
                <a:solidFill>
                  <a:srgbClr val="444444"/>
                </a:solidFill>
                <a:latin typeface="Roboto"/>
                <a:ea typeface="Roboto"/>
                <a:cs typeface="Roboto"/>
                <a:sym typeface="Roboto"/>
              </a:rPr>
              <a:t>—adds two-way data binding to an HTML form element.</a:t>
            </a:r>
            <a:endParaRPr sz="1700">
              <a:solidFill>
                <a:srgbClr val="333333"/>
              </a:solidFill>
              <a:latin typeface="Roboto"/>
              <a:ea typeface="Roboto"/>
              <a:cs typeface="Roboto"/>
              <a:sym typeface="Roboto"/>
            </a:endParaRPr>
          </a:p>
        </p:txBody>
      </p:sp>
      <p:pic>
        <p:nvPicPr>
          <p:cNvPr id="283" name="Google Shape;283;p42"/>
          <p:cNvPicPr preferRelativeResize="0"/>
          <p:nvPr/>
        </p:nvPicPr>
        <p:blipFill>
          <a:blip r:embed="rId6">
            <a:alphaModFix/>
          </a:blip>
          <a:stretch>
            <a:fillRect/>
          </a:stretch>
        </p:blipFill>
        <p:spPr>
          <a:xfrm>
            <a:off x="1408175" y="1912050"/>
            <a:ext cx="5694301" cy="1098150"/>
          </a:xfrm>
          <a:prstGeom prst="rect">
            <a:avLst/>
          </a:prstGeom>
          <a:noFill/>
          <a:ln cap="flat" cmpd="sng" w="9525">
            <a:solidFill>
              <a:schemeClr val="dk2"/>
            </a:solidFill>
            <a:prstDash val="solid"/>
            <a:round/>
            <a:headEnd len="sm" w="sm" type="none"/>
            <a:tailEnd len="sm" w="sm" type="none"/>
          </a:ln>
        </p:spPr>
      </p:pic>
      <p:pic>
        <p:nvPicPr>
          <p:cNvPr id="284" name="Google Shape;284;p42"/>
          <p:cNvPicPr preferRelativeResize="0"/>
          <p:nvPr/>
        </p:nvPicPr>
        <p:blipFill>
          <a:blip r:embed="rId7">
            <a:alphaModFix/>
          </a:blip>
          <a:stretch>
            <a:fillRect/>
          </a:stretch>
        </p:blipFill>
        <p:spPr>
          <a:xfrm>
            <a:off x="935950" y="3167150"/>
            <a:ext cx="7781925" cy="838200"/>
          </a:xfrm>
          <a:prstGeom prst="rect">
            <a:avLst/>
          </a:prstGeom>
          <a:noFill/>
          <a:ln>
            <a:noFill/>
          </a:ln>
        </p:spPr>
      </p:pic>
      <p:pic>
        <p:nvPicPr>
          <p:cNvPr id="285" name="Google Shape;285;p42"/>
          <p:cNvPicPr preferRelativeResize="0"/>
          <p:nvPr/>
        </p:nvPicPr>
        <p:blipFill>
          <a:blip r:embed="rId8">
            <a:alphaModFix/>
          </a:blip>
          <a:stretch>
            <a:fillRect/>
          </a:stretch>
        </p:blipFill>
        <p:spPr>
          <a:xfrm>
            <a:off x="1888363" y="4178800"/>
            <a:ext cx="4733925" cy="781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Building an </a:t>
            </a:r>
            <a:r>
              <a:rPr b="1" lang="en" sz="2200">
                <a:highlight>
                  <a:schemeClr val="lt1"/>
                </a:highlight>
              </a:rPr>
              <a:t>attribute Directives</a:t>
            </a:r>
            <a:endParaRPr b="1" sz="1700">
              <a:highlight>
                <a:schemeClr val="lt1"/>
              </a:highlight>
            </a:endParaRPr>
          </a:p>
        </p:txBody>
      </p:sp>
      <p:pic>
        <p:nvPicPr>
          <p:cNvPr id="291" name="Google Shape;291;p43"/>
          <p:cNvPicPr preferRelativeResize="0"/>
          <p:nvPr/>
        </p:nvPicPr>
        <p:blipFill>
          <a:blip r:embed="rId3">
            <a:alphaModFix/>
          </a:blip>
          <a:stretch>
            <a:fillRect/>
          </a:stretch>
        </p:blipFill>
        <p:spPr>
          <a:xfrm>
            <a:off x="1028225" y="845650"/>
            <a:ext cx="6894438" cy="4095250"/>
          </a:xfrm>
          <a:prstGeom prst="rect">
            <a:avLst/>
          </a:prstGeom>
          <a:noFill/>
          <a:ln>
            <a:noFill/>
          </a:ln>
        </p:spPr>
      </p:pic>
      <p:pic>
        <p:nvPicPr>
          <p:cNvPr id="292" name="Google Shape;292;p43"/>
          <p:cNvPicPr preferRelativeResize="0"/>
          <p:nvPr/>
        </p:nvPicPr>
        <p:blipFill>
          <a:blip r:embed="rId4">
            <a:alphaModFix/>
          </a:blip>
          <a:stretch>
            <a:fillRect/>
          </a:stretch>
        </p:blipFill>
        <p:spPr>
          <a:xfrm>
            <a:off x="4346399" y="1304775"/>
            <a:ext cx="4735100" cy="6286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Built-in </a:t>
            </a:r>
            <a:r>
              <a:rPr b="1" lang="en" sz="2200">
                <a:highlight>
                  <a:schemeClr val="lt1"/>
                </a:highlight>
              </a:rPr>
              <a:t>structural</a:t>
            </a:r>
            <a:r>
              <a:rPr b="1" lang="en" sz="2200">
                <a:highlight>
                  <a:schemeClr val="lt1"/>
                </a:highlight>
              </a:rPr>
              <a:t> Directives</a:t>
            </a:r>
            <a:endParaRPr b="1" sz="1700">
              <a:highlight>
                <a:schemeClr val="lt1"/>
              </a:highlight>
            </a:endParaRPr>
          </a:p>
        </p:txBody>
      </p:sp>
      <p:sp>
        <p:nvSpPr>
          <p:cNvPr id="298" name="Google Shape;298;p44"/>
          <p:cNvSpPr txBox="1"/>
          <p:nvPr/>
        </p:nvSpPr>
        <p:spPr>
          <a:xfrm>
            <a:off x="754650" y="803650"/>
            <a:ext cx="7674000" cy="1048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00"/>
              </a:spcBef>
              <a:spcAft>
                <a:spcPts val="0"/>
              </a:spcAft>
              <a:buClr>
                <a:srgbClr val="444444"/>
              </a:buClr>
              <a:buSzPts val="1200"/>
              <a:buFont typeface="Roboto"/>
              <a:buChar char="-"/>
            </a:pPr>
            <a:r>
              <a:rPr lang="en" sz="1600">
                <a:solidFill>
                  <a:srgbClr val="1669BB"/>
                </a:solidFill>
                <a:uFill>
                  <a:noFill/>
                </a:uFill>
                <a:latin typeface="Roboto Mono"/>
                <a:ea typeface="Roboto Mono"/>
                <a:cs typeface="Roboto Mono"/>
                <a:sym typeface="Roboto Mono"/>
                <a:hlinkClick r:id="rId3">
                  <a:extLst>
                    <a:ext uri="{A12FA001-AC4F-418D-AE19-62706E023703}">
                      <ahyp:hlinkClr val="tx"/>
                    </a:ext>
                  </a:extLst>
                </a:hlinkClick>
              </a:rPr>
              <a:t>NgIf</a:t>
            </a:r>
            <a:r>
              <a:rPr lang="en" sz="1700">
                <a:solidFill>
                  <a:srgbClr val="444444"/>
                </a:solidFill>
                <a:latin typeface="Roboto"/>
                <a:ea typeface="Roboto"/>
                <a:cs typeface="Roboto"/>
                <a:sym typeface="Roboto"/>
              </a:rPr>
              <a:t>: conditionally creates or disposes of subviews from the template.</a:t>
            </a:r>
            <a:endParaRPr sz="1700">
              <a:solidFill>
                <a:srgbClr val="444444"/>
              </a:solidFill>
              <a:latin typeface="Roboto"/>
              <a:ea typeface="Roboto"/>
              <a:cs typeface="Roboto"/>
              <a:sym typeface="Roboto"/>
            </a:endParaRPr>
          </a:p>
          <a:p>
            <a:pPr indent="-304800" lvl="0" marL="457200" rtl="0" algn="l">
              <a:lnSpc>
                <a:spcPct val="115000"/>
              </a:lnSpc>
              <a:spcBef>
                <a:spcPts val="0"/>
              </a:spcBef>
              <a:spcAft>
                <a:spcPts val="0"/>
              </a:spcAft>
              <a:buClr>
                <a:srgbClr val="444444"/>
              </a:buClr>
              <a:buSzPts val="1200"/>
              <a:buFont typeface="Roboto"/>
              <a:buChar char="-"/>
            </a:pPr>
            <a:r>
              <a:rPr lang="en" sz="1600">
                <a:solidFill>
                  <a:srgbClr val="1669BB"/>
                </a:solidFill>
                <a:uFill>
                  <a:noFill/>
                </a:uFill>
                <a:latin typeface="Roboto Mono"/>
                <a:ea typeface="Roboto Mono"/>
                <a:cs typeface="Roboto Mono"/>
                <a:sym typeface="Roboto Mono"/>
                <a:hlinkClick r:id="rId4">
                  <a:extLst>
                    <a:ext uri="{A12FA001-AC4F-418D-AE19-62706E023703}">
                      <ahyp:hlinkClr val="tx"/>
                    </a:ext>
                  </a:extLst>
                </a:hlinkClick>
              </a:rPr>
              <a:t>NgFor</a:t>
            </a:r>
            <a:r>
              <a:rPr lang="en" sz="1700">
                <a:solidFill>
                  <a:srgbClr val="444444"/>
                </a:solidFill>
                <a:latin typeface="Roboto"/>
                <a:ea typeface="Roboto"/>
                <a:cs typeface="Roboto"/>
                <a:sym typeface="Roboto"/>
              </a:rPr>
              <a:t>: repeat a node for each item in a list.</a:t>
            </a:r>
            <a:endParaRPr sz="1700">
              <a:solidFill>
                <a:srgbClr val="444444"/>
              </a:solidFill>
              <a:latin typeface="Roboto"/>
              <a:ea typeface="Roboto"/>
              <a:cs typeface="Roboto"/>
              <a:sym typeface="Roboto"/>
            </a:endParaRPr>
          </a:p>
          <a:p>
            <a:pPr indent="-304800" lvl="0" marL="457200" rtl="0" algn="l">
              <a:lnSpc>
                <a:spcPct val="115000"/>
              </a:lnSpc>
              <a:spcBef>
                <a:spcPts val="0"/>
              </a:spcBef>
              <a:spcAft>
                <a:spcPts val="0"/>
              </a:spcAft>
              <a:buClr>
                <a:srgbClr val="444444"/>
              </a:buClr>
              <a:buSzPts val="1200"/>
              <a:buFont typeface="Roboto"/>
              <a:buChar char="-"/>
            </a:pPr>
            <a:r>
              <a:rPr lang="en" sz="1600">
                <a:solidFill>
                  <a:srgbClr val="1669BB"/>
                </a:solidFill>
                <a:uFill>
                  <a:noFill/>
                </a:uFill>
                <a:latin typeface="Roboto Mono"/>
                <a:ea typeface="Roboto Mono"/>
                <a:cs typeface="Roboto Mono"/>
                <a:sym typeface="Roboto Mono"/>
                <a:hlinkClick r:id="rId5">
                  <a:extLst>
                    <a:ext uri="{A12FA001-AC4F-418D-AE19-62706E023703}">
                      <ahyp:hlinkClr val="tx"/>
                    </a:ext>
                  </a:extLst>
                </a:hlinkClick>
              </a:rPr>
              <a:t>NgSwitch</a:t>
            </a:r>
            <a:r>
              <a:rPr lang="en" sz="1700">
                <a:solidFill>
                  <a:srgbClr val="444444"/>
                </a:solidFill>
                <a:latin typeface="Roboto"/>
                <a:ea typeface="Roboto"/>
                <a:cs typeface="Roboto"/>
                <a:sym typeface="Roboto"/>
              </a:rPr>
              <a:t>: a set of directives that switch among alternative views.</a:t>
            </a:r>
            <a:endParaRPr sz="2100">
              <a:solidFill>
                <a:srgbClr val="333333"/>
              </a:solidFill>
              <a:latin typeface="Roboto"/>
              <a:ea typeface="Roboto"/>
              <a:cs typeface="Roboto"/>
              <a:sym typeface="Roboto"/>
            </a:endParaRPr>
          </a:p>
        </p:txBody>
      </p:sp>
      <p:pic>
        <p:nvPicPr>
          <p:cNvPr id="299" name="Google Shape;299;p44"/>
          <p:cNvPicPr preferRelativeResize="0"/>
          <p:nvPr/>
        </p:nvPicPr>
        <p:blipFill>
          <a:blip r:embed="rId6">
            <a:alphaModFix/>
          </a:blip>
          <a:stretch>
            <a:fillRect/>
          </a:stretch>
        </p:blipFill>
        <p:spPr>
          <a:xfrm>
            <a:off x="1052513" y="1851850"/>
            <a:ext cx="7038975" cy="752475"/>
          </a:xfrm>
          <a:prstGeom prst="rect">
            <a:avLst/>
          </a:prstGeom>
          <a:noFill/>
          <a:ln cap="flat" cmpd="sng" w="19050">
            <a:solidFill>
              <a:schemeClr val="dk2"/>
            </a:solidFill>
            <a:prstDash val="solid"/>
            <a:round/>
            <a:headEnd len="sm" w="sm" type="none"/>
            <a:tailEnd len="sm" w="sm" type="none"/>
          </a:ln>
        </p:spPr>
      </p:pic>
      <p:pic>
        <p:nvPicPr>
          <p:cNvPr id="300" name="Google Shape;300;p44"/>
          <p:cNvPicPr preferRelativeResize="0"/>
          <p:nvPr/>
        </p:nvPicPr>
        <p:blipFill>
          <a:blip r:embed="rId7">
            <a:alphaModFix/>
          </a:blip>
          <a:stretch>
            <a:fillRect/>
          </a:stretch>
        </p:blipFill>
        <p:spPr>
          <a:xfrm>
            <a:off x="564275" y="2756725"/>
            <a:ext cx="8277225" cy="590550"/>
          </a:xfrm>
          <a:prstGeom prst="rect">
            <a:avLst/>
          </a:prstGeom>
          <a:noFill/>
          <a:ln>
            <a:noFill/>
          </a:ln>
        </p:spPr>
      </p:pic>
      <p:pic>
        <p:nvPicPr>
          <p:cNvPr id="301" name="Google Shape;301;p44"/>
          <p:cNvPicPr preferRelativeResize="0"/>
          <p:nvPr/>
        </p:nvPicPr>
        <p:blipFill>
          <a:blip r:embed="rId8">
            <a:alphaModFix/>
          </a:blip>
          <a:stretch>
            <a:fillRect/>
          </a:stretch>
        </p:blipFill>
        <p:spPr>
          <a:xfrm>
            <a:off x="762000" y="3499675"/>
            <a:ext cx="7951564" cy="149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Building a structural Directives</a:t>
            </a:r>
            <a:endParaRPr b="1" sz="1700">
              <a:highlight>
                <a:schemeClr val="lt1"/>
              </a:highlight>
            </a:endParaRPr>
          </a:p>
        </p:txBody>
      </p:sp>
      <p:sp>
        <p:nvSpPr>
          <p:cNvPr id="307" name="Google Shape;307;p45"/>
          <p:cNvSpPr txBox="1"/>
          <p:nvPr/>
        </p:nvSpPr>
        <p:spPr>
          <a:xfrm>
            <a:off x="1366250" y="518975"/>
            <a:ext cx="625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44444"/>
                </a:solidFill>
                <a:highlight>
                  <a:srgbClr val="FFFFFF"/>
                </a:highlight>
                <a:latin typeface="Roboto"/>
                <a:ea typeface="Roboto"/>
                <a:cs typeface="Roboto"/>
                <a:sym typeface="Roboto"/>
              </a:rPr>
              <a:t> Creating an </a:t>
            </a:r>
            <a:r>
              <a:rPr i="1" lang="en" sz="1700">
                <a:solidFill>
                  <a:srgbClr val="444444"/>
                </a:solidFill>
                <a:latin typeface="Roboto"/>
                <a:ea typeface="Roboto"/>
                <a:cs typeface="Roboto"/>
                <a:sym typeface="Roboto"/>
              </a:rPr>
              <a:t>UnlessDirective </a:t>
            </a:r>
            <a:r>
              <a:rPr lang="en" sz="1700">
                <a:solidFill>
                  <a:srgbClr val="444444"/>
                </a:solidFill>
                <a:latin typeface="Roboto Mono"/>
                <a:ea typeface="Roboto Mono"/>
                <a:cs typeface="Roboto Mono"/>
                <a:sym typeface="Roboto Mono"/>
              </a:rPr>
              <a:t>- oposite to </a:t>
            </a:r>
            <a:r>
              <a:rPr i="1" lang="en" sz="1700">
                <a:solidFill>
                  <a:srgbClr val="444444"/>
                </a:solidFill>
                <a:latin typeface="Roboto Mono"/>
                <a:ea typeface="Roboto Mono"/>
                <a:cs typeface="Roboto Mono"/>
                <a:sym typeface="Roboto Mono"/>
              </a:rPr>
              <a:t>ngIf</a:t>
            </a:r>
            <a:endParaRPr i="1" sz="1700">
              <a:latin typeface="Roboto"/>
              <a:ea typeface="Roboto"/>
              <a:cs typeface="Roboto"/>
              <a:sym typeface="Roboto"/>
            </a:endParaRPr>
          </a:p>
        </p:txBody>
      </p:sp>
      <p:pic>
        <p:nvPicPr>
          <p:cNvPr id="308" name="Google Shape;308;p45"/>
          <p:cNvPicPr preferRelativeResize="0"/>
          <p:nvPr/>
        </p:nvPicPr>
        <p:blipFill>
          <a:blip r:embed="rId3">
            <a:alphaModFix/>
          </a:blip>
          <a:stretch>
            <a:fillRect/>
          </a:stretch>
        </p:blipFill>
        <p:spPr>
          <a:xfrm>
            <a:off x="786025" y="965375"/>
            <a:ext cx="6610528" cy="4062800"/>
          </a:xfrm>
          <a:prstGeom prst="rect">
            <a:avLst/>
          </a:prstGeom>
          <a:noFill/>
          <a:ln>
            <a:noFill/>
          </a:ln>
        </p:spPr>
      </p:pic>
      <p:pic>
        <p:nvPicPr>
          <p:cNvPr id="309" name="Google Shape;309;p45"/>
          <p:cNvPicPr preferRelativeResize="0"/>
          <p:nvPr/>
        </p:nvPicPr>
        <p:blipFill>
          <a:blip r:embed="rId4">
            <a:alphaModFix/>
          </a:blip>
          <a:stretch>
            <a:fillRect/>
          </a:stretch>
        </p:blipFill>
        <p:spPr>
          <a:xfrm>
            <a:off x="3905938" y="4073125"/>
            <a:ext cx="5153025" cy="8382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Pipe</a:t>
            </a:r>
            <a:endParaRPr b="1" sz="1700">
              <a:highlight>
                <a:schemeClr val="lt1"/>
              </a:highlight>
            </a:endParaRPr>
          </a:p>
        </p:txBody>
      </p:sp>
      <p:sp>
        <p:nvSpPr>
          <p:cNvPr id="315" name="Google Shape;315;p46"/>
          <p:cNvSpPr txBox="1"/>
          <p:nvPr/>
        </p:nvSpPr>
        <p:spPr>
          <a:xfrm>
            <a:off x="723300" y="822200"/>
            <a:ext cx="76347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1976D2"/>
                </a:solidFill>
                <a:highlight>
                  <a:srgbClr val="FFFFFF"/>
                </a:highlight>
                <a:latin typeface="Roboto"/>
                <a:ea typeface="Roboto"/>
                <a:cs typeface="Roboto"/>
                <a:sym typeface="Roboto"/>
              </a:rPr>
              <a:t>Pipes</a:t>
            </a:r>
            <a:r>
              <a:rPr lang="en" sz="1700">
                <a:solidFill>
                  <a:srgbClr val="444444"/>
                </a:solidFill>
                <a:highlight>
                  <a:srgbClr val="FFFFFF"/>
                </a:highlight>
                <a:latin typeface="Roboto"/>
                <a:ea typeface="Roboto"/>
                <a:cs typeface="Roboto"/>
                <a:sym typeface="Roboto"/>
              </a:rPr>
              <a:t> are simple functions to use in template expressions to accept an input value and return a transformed value.</a:t>
            </a:r>
            <a:endParaRPr sz="1700">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700">
                <a:solidFill>
                  <a:srgbClr val="1976D2"/>
                </a:solidFill>
                <a:highlight>
                  <a:srgbClr val="FFFFFF"/>
                </a:highlight>
                <a:latin typeface="Roboto"/>
                <a:ea typeface="Roboto"/>
                <a:cs typeface="Roboto"/>
                <a:sym typeface="Roboto"/>
              </a:rPr>
              <a:t>Pipes</a:t>
            </a:r>
            <a:r>
              <a:rPr lang="en" sz="1700">
                <a:solidFill>
                  <a:srgbClr val="444444"/>
                </a:solidFill>
                <a:highlight>
                  <a:srgbClr val="FFFFFF"/>
                </a:highlight>
                <a:latin typeface="Roboto"/>
                <a:ea typeface="Roboto"/>
                <a:cs typeface="Roboto"/>
                <a:sym typeface="Roboto"/>
              </a:rPr>
              <a:t> can be used throughout Angular application, while only declaring each pipe once</a:t>
            </a:r>
            <a:endParaRPr sz="1700">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700">
                <a:solidFill>
                  <a:srgbClr val="444444"/>
                </a:solidFill>
                <a:highlight>
                  <a:srgbClr val="FFFFFF"/>
                </a:highlight>
                <a:latin typeface="Roboto"/>
                <a:ea typeface="Roboto"/>
                <a:cs typeface="Roboto"/>
                <a:sym typeface="Roboto"/>
              </a:rPr>
              <a:t>Example: using built-in pipe “DatePipe”. </a:t>
            </a:r>
            <a:r>
              <a:rPr i="1" lang="en" sz="1600" u="sng">
                <a:solidFill>
                  <a:schemeClr val="hlink"/>
                </a:solidFill>
                <a:highlight>
                  <a:srgbClr val="FFFFFF"/>
                </a:highlight>
                <a:latin typeface="Roboto"/>
                <a:ea typeface="Roboto"/>
                <a:cs typeface="Roboto"/>
                <a:sym typeface="Roboto"/>
                <a:hlinkClick r:id="rId3"/>
              </a:rPr>
              <a:t>live demo</a:t>
            </a:r>
            <a:endParaRPr i="1" sz="1600">
              <a:solidFill>
                <a:srgbClr val="444444"/>
              </a:solidFill>
              <a:highlight>
                <a:srgbClr val="FFFFFF"/>
              </a:highlight>
              <a:latin typeface="Roboto"/>
              <a:ea typeface="Roboto"/>
              <a:cs typeface="Roboto"/>
              <a:sym typeface="Roboto"/>
            </a:endParaRPr>
          </a:p>
        </p:txBody>
      </p:sp>
      <p:pic>
        <p:nvPicPr>
          <p:cNvPr id="316" name="Google Shape;316;p46"/>
          <p:cNvPicPr preferRelativeResize="0"/>
          <p:nvPr/>
        </p:nvPicPr>
        <p:blipFill>
          <a:blip r:embed="rId4">
            <a:alphaModFix/>
          </a:blip>
          <a:stretch>
            <a:fillRect/>
          </a:stretch>
        </p:blipFill>
        <p:spPr>
          <a:xfrm>
            <a:off x="526924" y="2998300"/>
            <a:ext cx="8090149" cy="184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Built-in pipes provided by Angular</a:t>
            </a:r>
            <a:endParaRPr b="1" sz="1700">
              <a:highlight>
                <a:schemeClr val="lt1"/>
              </a:highlight>
            </a:endParaRPr>
          </a:p>
        </p:txBody>
      </p:sp>
      <p:sp>
        <p:nvSpPr>
          <p:cNvPr id="322" name="Google Shape;322;p47"/>
          <p:cNvSpPr txBox="1"/>
          <p:nvPr/>
        </p:nvSpPr>
        <p:spPr>
          <a:xfrm>
            <a:off x="723300" y="822200"/>
            <a:ext cx="7634700" cy="3855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DatePipe:</a:t>
            </a:r>
            <a:r>
              <a:rPr lang="en" sz="1300">
                <a:solidFill>
                  <a:srgbClr val="444444"/>
                </a:solidFill>
                <a:highlight>
                  <a:srgbClr val="FFFFFF"/>
                </a:highlight>
                <a:latin typeface="Roboto"/>
                <a:ea typeface="Roboto"/>
                <a:cs typeface="Roboto"/>
                <a:sym typeface="Roboto"/>
              </a:rPr>
              <a:t> Formats a date value according to locale rules.</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value_expression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uFill>
                  <a:noFill/>
                </a:uFill>
                <a:latin typeface="Roboto Mono"/>
                <a:ea typeface="Roboto Mono"/>
                <a:cs typeface="Roboto Mono"/>
                <a:sym typeface="Roboto Mono"/>
                <a:hlinkClick r:id="rId3"/>
              </a:rPr>
              <a:t> </a:t>
            </a:r>
            <a:r>
              <a:rPr lang="en" sz="750">
                <a:solidFill>
                  <a:schemeClr val="hlink"/>
                </a:solidFill>
                <a:highlight>
                  <a:srgbClr val="FFFFFF"/>
                </a:highlight>
                <a:uFill>
                  <a:noFill/>
                </a:uFill>
                <a:latin typeface="Roboto Mono"/>
                <a:ea typeface="Roboto Mono"/>
                <a:cs typeface="Roboto Mono"/>
                <a:sym typeface="Roboto Mono"/>
                <a:hlinkClick r:id="rId4"/>
              </a:rPr>
              <a:t>date</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format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timezone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locale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UpperCasePipe:</a:t>
            </a:r>
            <a:r>
              <a:rPr lang="en" sz="1300">
                <a:solidFill>
                  <a:srgbClr val="444444"/>
                </a:solidFill>
                <a:highlight>
                  <a:srgbClr val="FFFFFF"/>
                </a:highlight>
                <a:latin typeface="Roboto"/>
                <a:ea typeface="Roboto"/>
                <a:cs typeface="Roboto"/>
                <a:sym typeface="Roboto"/>
              </a:rPr>
              <a:t> Transforms text to all upper case.</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latin typeface="Roboto Mono"/>
                <a:ea typeface="Roboto Mono"/>
                <a:cs typeface="Roboto Mono"/>
                <a:sym typeface="Roboto Mono"/>
              </a:rPr>
              <a:t> value_expression </a:t>
            </a:r>
            <a:r>
              <a:rPr lang="en" sz="750">
                <a:solidFill>
                  <a:srgbClr val="666600"/>
                </a:solidFill>
                <a:highlight>
                  <a:srgbClr val="FFFFFF"/>
                </a:highlight>
                <a:latin typeface="Roboto Mono"/>
                <a:ea typeface="Roboto Mono"/>
                <a:cs typeface="Roboto Mono"/>
                <a:sym typeface="Roboto Mono"/>
              </a:rPr>
              <a:t>|</a:t>
            </a:r>
            <a:r>
              <a:rPr lang="en" sz="750">
                <a:highlight>
                  <a:srgbClr val="FFFFFF"/>
                </a:highlight>
                <a:uFill>
                  <a:noFill/>
                </a:uFill>
                <a:latin typeface="Roboto Mono"/>
                <a:ea typeface="Roboto Mono"/>
                <a:cs typeface="Roboto Mono"/>
                <a:sym typeface="Roboto Mono"/>
                <a:hlinkClick r:id="rId5"/>
              </a:rPr>
              <a:t> </a:t>
            </a:r>
            <a:r>
              <a:rPr lang="en" sz="750">
                <a:solidFill>
                  <a:schemeClr val="hlink"/>
                </a:solidFill>
                <a:highlight>
                  <a:srgbClr val="FFFFFF"/>
                </a:highlight>
                <a:uFill>
                  <a:noFill/>
                </a:uFill>
                <a:latin typeface="Roboto Mono"/>
                <a:ea typeface="Roboto Mono"/>
                <a:cs typeface="Roboto Mono"/>
                <a:sym typeface="Roboto Mono"/>
                <a:hlinkClick r:id="rId6"/>
              </a:rPr>
              <a:t>uppercase</a:t>
            </a:r>
            <a:r>
              <a:rPr lang="en" sz="750">
                <a:highlight>
                  <a:srgbClr val="FFFFFF"/>
                </a:highlight>
                <a:latin typeface="Roboto Mono"/>
                <a:ea typeface="Roboto Mono"/>
                <a:cs typeface="Roboto Mono"/>
                <a:sym typeface="Roboto Mono"/>
              </a:rPr>
              <a:t> </a:t>
            </a:r>
            <a:r>
              <a:rPr lang="en" sz="7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LowerCasePipe: </a:t>
            </a:r>
            <a:r>
              <a:rPr lang="en" sz="1300">
                <a:solidFill>
                  <a:srgbClr val="444444"/>
                </a:solidFill>
                <a:highlight>
                  <a:srgbClr val="FFFFFF"/>
                </a:highlight>
                <a:latin typeface="Roboto"/>
                <a:ea typeface="Roboto"/>
                <a:cs typeface="Roboto"/>
                <a:sym typeface="Roboto"/>
              </a:rPr>
              <a:t>Transforms text to all lower case.</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value_expression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uFill>
                  <a:noFill/>
                </a:uFill>
                <a:latin typeface="Roboto Mono"/>
                <a:ea typeface="Roboto Mono"/>
                <a:cs typeface="Roboto Mono"/>
                <a:sym typeface="Roboto Mono"/>
                <a:hlinkClick r:id="rId7"/>
              </a:rPr>
              <a:t> </a:t>
            </a:r>
            <a:r>
              <a:rPr lang="en" sz="850">
                <a:solidFill>
                  <a:schemeClr val="hlink"/>
                </a:solidFill>
                <a:highlight>
                  <a:srgbClr val="FFFFFF"/>
                </a:highlight>
                <a:uFill>
                  <a:noFill/>
                </a:uFill>
                <a:latin typeface="Roboto Mono"/>
                <a:ea typeface="Roboto Mono"/>
                <a:cs typeface="Roboto Mono"/>
                <a:sym typeface="Roboto Mono"/>
                <a:hlinkClick r:id="rId8"/>
              </a:rPr>
              <a:t>lowercase</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CurrencyPipe:</a:t>
            </a:r>
            <a:r>
              <a:rPr lang="en" sz="1300">
                <a:solidFill>
                  <a:srgbClr val="444444"/>
                </a:solidFill>
                <a:highlight>
                  <a:srgbClr val="FFFFFF"/>
                </a:highlight>
                <a:latin typeface="Roboto"/>
                <a:ea typeface="Roboto"/>
                <a:cs typeface="Roboto"/>
                <a:sym typeface="Roboto"/>
              </a:rPr>
              <a:t> Transforms a number to a currency string, formatted according to locale rules.</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value_expression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uFill>
                  <a:noFill/>
                </a:uFill>
                <a:latin typeface="Roboto Mono"/>
                <a:ea typeface="Roboto Mono"/>
                <a:cs typeface="Roboto Mono"/>
                <a:sym typeface="Roboto Mono"/>
                <a:hlinkClick r:id="rId9"/>
              </a:rPr>
              <a:t> </a:t>
            </a:r>
            <a:r>
              <a:rPr lang="en" sz="850">
                <a:solidFill>
                  <a:schemeClr val="hlink"/>
                </a:solidFill>
                <a:highlight>
                  <a:srgbClr val="FFFFFF"/>
                </a:highlight>
                <a:uFill>
                  <a:noFill/>
                </a:uFill>
                <a:latin typeface="Roboto Mono"/>
                <a:ea typeface="Roboto Mono"/>
                <a:cs typeface="Roboto Mono"/>
                <a:sym typeface="Roboto Mono"/>
                <a:hlinkClick r:id="rId10"/>
              </a:rPr>
              <a:t>currency</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currencyCode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display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digitsInfo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locale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DecimalPipe:</a:t>
            </a:r>
            <a:r>
              <a:rPr lang="en" sz="1300">
                <a:solidFill>
                  <a:srgbClr val="444444"/>
                </a:solidFill>
                <a:highlight>
                  <a:srgbClr val="FFFFFF"/>
                </a:highlight>
                <a:latin typeface="Roboto"/>
                <a:ea typeface="Roboto"/>
                <a:cs typeface="Roboto"/>
                <a:sym typeface="Roboto"/>
              </a:rPr>
              <a:t> Transforms a number into a string with a decimal point, formatted according to locale rules.</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value_expression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uFill>
                  <a:noFill/>
                </a:uFill>
                <a:latin typeface="Roboto Mono"/>
                <a:ea typeface="Roboto Mono"/>
                <a:cs typeface="Roboto Mono"/>
                <a:sym typeface="Roboto Mono"/>
                <a:hlinkClick r:id="rId11"/>
              </a:rPr>
              <a:t> </a:t>
            </a:r>
            <a:r>
              <a:rPr lang="en" sz="850">
                <a:solidFill>
                  <a:schemeClr val="hlink"/>
                </a:solidFill>
                <a:highlight>
                  <a:srgbClr val="FFFFFF"/>
                </a:highlight>
                <a:uFill>
                  <a:noFill/>
                </a:uFill>
                <a:latin typeface="Roboto Mono"/>
                <a:ea typeface="Roboto Mono"/>
                <a:cs typeface="Roboto Mono"/>
                <a:sym typeface="Roboto Mono"/>
                <a:hlinkClick r:id="rId12"/>
              </a:rPr>
              <a:t>number</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digitsInfo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locale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a:p>
            <a:pPr indent="-311150" lvl="0" marL="457200" rtl="0" algn="l">
              <a:lnSpc>
                <a:spcPct val="150000"/>
              </a:lnSpc>
              <a:spcBef>
                <a:spcPts val="0"/>
              </a:spcBef>
              <a:spcAft>
                <a:spcPts val="0"/>
              </a:spcAft>
              <a:buSzPts val="1300"/>
              <a:buFont typeface="Roboto"/>
              <a:buChar char="●"/>
            </a:pPr>
            <a:r>
              <a:rPr lang="en" sz="1300">
                <a:solidFill>
                  <a:srgbClr val="1976D2"/>
                </a:solidFill>
                <a:highlight>
                  <a:srgbClr val="FFFFFF"/>
                </a:highlight>
                <a:latin typeface="Roboto"/>
                <a:ea typeface="Roboto"/>
                <a:cs typeface="Roboto"/>
                <a:sym typeface="Roboto"/>
              </a:rPr>
              <a:t>PercentPipe:</a:t>
            </a:r>
            <a:r>
              <a:rPr lang="en" sz="1300">
                <a:solidFill>
                  <a:srgbClr val="444444"/>
                </a:solidFill>
                <a:highlight>
                  <a:srgbClr val="FFFFFF"/>
                </a:highlight>
                <a:latin typeface="Roboto"/>
                <a:ea typeface="Roboto"/>
                <a:cs typeface="Roboto"/>
                <a:sym typeface="Roboto"/>
              </a:rPr>
              <a:t> Transforms a number to a percentage string, formatted according to locale rules.</a:t>
            </a:r>
            <a:endParaRPr sz="1300">
              <a:solidFill>
                <a:srgbClr val="444444"/>
              </a:solidFill>
              <a:highlight>
                <a:srgbClr val="FFFFFF"/>
              </a:highlight>
              <a:latin typeface="Roboto"/>
              <a:ea typeface="Roboto"/>
              <a:cs typeface="Roboto"/>
              <a:sym typeface="Roboto"/>
            </a:endParaRPr>
          </a:p>
          <a:p>
            <a:pPr indent="-304800" lvl="1" marL="914400" rtl="0" algn="l">
              <a:lnSpc>
                <a:spcPct val="150000"/>
              </a:lnSpc>
              <a:spcBef>
                <a:spcPts val="0"/>
              </a:spcBef>
              <a:spcAft>
                <a:spcPts val="0"/>
              </a:spcAft>
              <a:buClr>
                <a:srgbClr val="444444"/>
              </a:buClr>
              <a:buSzPts val="1200"/>
              <a:buFont typeface="Roboto"/>
              <a:buChar char="○"/>
            </a:pP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value_expression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uFill>
                  <a:noFill/>
                </a:uFill>
                <a:latin typeface="Roboto Mono"/>
                <a:ea typeface="Roboto Mono"/>
                <a:cs typeface="Roboto Mono"/>
                <a:sym typeface="Roboto Mono"/>
                <a:hlinkClick r:id="rId13"/>
              </a:rPr>
              <a:t> </a:t>
            </a:r>
            <a:r>
              <a:rPr lang="en" sz="850">
                <a:solidFill>
                  <a:schemeClr val="hlink"/>
                </a:solidFill>
                <a:highlight>
                  <a:srgbClr val="FFFFFF"/>
                </a:highlight>
                <a:uFill>
                  <a:noFill/>
                </a:uFill>
                <a:latin typeface="Roboto Mono"/>
                <a:ea typeface="Roboto Mono"/>
                <a:cs typeface="Roboto Mono"/>
                <a:sym typeface="Roboto Mono"/>
                <a:hlinkClick r:id="rId14"/>
              </a:rPr>
              <a:t>percent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digitsInfo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locale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r>
              <a:rPr lang="en" sz="850">
                <a:highlight>
                  <a:srgbClr val="FFFFFF"/>
                </a:highlight>
                <a:latin typeface="Roboto Mono"/>
                <a:ea typeface="Roboto Mono"/>
                <a:cs typeface="Roboto Mono"/>
                <a:sym typeface="Roboto Mono"/>
              </a:rPr>
              <a:t> </a:t>
            </a:r>
            <a:r>
              <a:rPr lang="en" sz="850">
                <a:solidFill>
                  <a:srgbClr val="666600"/>
                </a:solidFill>
                <a:highlight>
                  <a:srgbClr val="FFFFFF"/>
                </a:highlight>
                <a:latin typeface="Roboto Mono"/>
                <a:ea typeface="Roboto Mono"/>
                <a:cs typeface="Roboto Mono"/>
                <a:sym typeface="Roboto Mono"/>
              </a:rPr>
              <a:t>}}</a:t>
            </a:r>
            <a:endParaRPr sz="1200">
              <a:solidFill>
                <a:srgbClr val="444444"/>
              </a:solidFill>
              <a:highlight>
                <a:srgbClr val="FFFFFF"/>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Create a custom pipe</a:t>
            </a:r>
            <a:endParaRPr b="1" sz="1700">
              <a:highlight>
                <a:schemeClr val="lt1"/>
              </a:highlight>
            </a:endParaRPr>
          </a:p>
        </p:txBody>
      </p:sp>
      <p:sp>
        <p:nvSpPr>
          <p:cNvPr id="328" name="Google Shape;328;p48"/>
          <p:cNvSpPr txBox="1"/>
          <p:nvPr/>
        </p:nvSpPr>
        <p:spPr>
          <a:xfrm>
            <a:off x="723300" y="669800"/>
            <a:ext cx="7634700" cy="235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rgbClr val="444444"/>
                </a:solidFill>
                <a:highlight>
                  <a:srgbClr val="FFFFFF"/>
                </a:highlight>
                <a:latin typeface="Roboto"/>
                <a:ea typeface="Roboto"/>
                <a:cs typeface="Roboto"/>
                <a:sym typeface="Roboto"/>
              </a:rPr>
              <a:t>Purpose:</a:t>
            </a:r>
            <a:endParaRPr b="1" sz="1200">
              <a:solidFill>
                <a:srgbClr val="444444"/>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Clr>
                <a:srgbClr val="444444"/>
              </a:buClr>
              <a:buSzPts val="1200"/>
              <a:buFont typeface="Roboto"/>
              <a:buChar char="-"/>
            </a:pPr>
            <a:r>
              <a:rPr lang="en" sz="1200">
                <a:solidFill>
                  <a:srgbClr val="444444"/>
                </a:solidFill>
                <a:highlight>
                  <a:srgbClr val="FFFFFF"/>
                </a:highlight>
                <a:latin typeface="Roboto"/>
                <a:ea typeface="Roboto"/>
                <a:cs typeface="Roboto"/>
                <a:sym typeface="Roboto"/>
              </a:rPr>
              <a:t>Create custom pipes to encapsulate transformations that are not provided with the built-in pipes.</a:t>
            </a:r>
            <a:endParaRPr sz="1200">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b="1" lang="en" sz="1200">
                <a:solidFill>
                  <a:srgbClr val="444444"/>
                </a:solidFill>
                <a:highlight>
                  <a:srgbClr val="FFFFFF"/>
                </a:highlight>
                <a:latin typeface="Roboto"/>
                <a:ea typeface="Roboto"/>
                <a:cs typeface="Roboto"/>
                <a:sym typeface="Roboto"/>
              </a:rPr>
              <a:t>How to create:</a:t>
            </a:r>
            <a:endParaRPr b="1" sz="1200">
              <a:solidFill>
                <a:srgbClr val="444444"/>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solidFill>
                  <a:srgbClr val="444444"/>
                </a:solidFill>
                <a:highlight>
                  <a:srgbClr val="FFFFFF"/>
                </a:highlight>
                <a:latin typeface="Roboto"/>
                <a:ea typeface="Roboto"/>
                <a:cs typeface="Roboto"/>
                <a:sym typeface="Roboto"/>
              </a:rPr>
              <a:t>To mark a class as a pipe and supply configuration metadata, apply the </a:t>
            </a:r>
            <a:r>
              <a:rPr i="1" lang="en" sz="1200">
                <a:solidFill>
                  <a:srgbClr val="1976D2"/>
                </a:solidFill>
                <a:highlight>
                  <a:srgbClr val="FFFFFF"/>
                </a:highlight>
                <a:latin typeface="Roboto"/>
                <a:ea typeface="Roboto"/>
                <a:cs typeface="Roboto"/>
                <a:sym typeface="Roboto"/>
              </a:rPr>
              <a:t>@Pipe</a:t>
            </a:r>
            <a:r>
              <a:rPr lang="en" sz="1200">
                <a:solidFill>
                  <a:srgbClr val="444444"/>
                </a:solidFill>
                <a:highlight>
                  <a:srgbClr val="FFFFFF"/>
                </a:highlight>
                <a:latin typeface="Roboto"/>
                <a:ea typeface="Roboto"/>
                <a:cs typeface="Roboto"/>
                <a:sym typeface="Roboto"/>
              </a:rPr>
              <a:t> decorator to the class</a:t>
            </a:r>
            <a:endParaRPr sz="1200">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SzPts val="1400"/>
              <a:buChar char="-"/>
            </a:pPr>
            <a:r>
              <a:rPr lang="en" sz="1200">
                <a:solidFill>
                  <a:srgbClr val="444444"/>
                </a:solidFill>
                <a:highlight>
                  <a:srgbClr val="FFFFFF"/>
                </a:highlight>
                <a:latin typeface="Roboto"/>
                <a:ea typeface="Roboto"/>
                <a:cs typeface="Roboto"/>
                <a:sym typeface="Roboto"/>
              </a:rPr>
              <a:t>Use </a:t>
            </a:r>
            <a:r>
              <a:rPr i="1" lang="en" sz="1200">
                <a:solidFill>
                  <a:srgbClr val="1976D2"/>
                </a:solidFill>
                <a:highlight>
                  <a:srgbClr val="FFFFFF"/>
                </a:highlight>
                <a:latin typeface="Roboto"/>
                <a:ea typeface="Roboto"/>
                <a:cs typeface="Roboto"/>
                <a:sym typeface="Roboto"/>
              </a:rPr>
              <a:t>UpperCamelCase</a:t>
            </a:r>
            <a:r>
              <a:rPr lang="en" sz="1200">
                <a:solidFill>
                  <a:srgbClr val="444444"/>
                </a:solidFill>
                <a:highlight>
                  <a:srgbClr val="FFFFFF"/>
                </a:highlight>
                <a:latin typeface="Roboto"/>
                <a:ea typeface="Roboto"/>
                <a:cs typeface="Roboto"/>
                <a:sym typeface="Roboto"/>
              </a:rPr>
              <a:t> (the general convention for class names) for the pipe class name, and </a:t>
            </a:r>
            <a:r>
              <a:rPr i="1" lang="en" sz="1200">
                <a:solidFill>
                  <a:srgbClr val="1976D2"/>
                </a:solidFill>
                <a:highlight>
                  <a:srgbClr val="FFFFFF"/>
                </a:highlight>
                <a:latin typeface="Roboto"/>
                <a:ea typeface="Roboto"/>
                <a:cs typeface="Roboto"/>
                <a:sym typeface="Roboto"/>
              </a:rPr>
              <a:t>camelCase</a:t>
            </a:r>
            <a:r>
              <a:rPr lang="en" sz="1200">
                <a:solidFill>
                  <a:srgbClr val="444444"/>
                </a:solidFill>
                <a:highlight>
                  <a:srgbClr val="FFFFFF"/>
                </a:highlight>
                <a:latin typeface="Roboto"/>
                <a:ea typeface="Roboto"/>
                <a:cs typeface="Roboto"/>
                <a:sym typeface="Roboto"/>
              </a:rPr>
              <a:t> for the corresponding name string. </a:t>
            </a:r>
            <a:r>
              <a:rPr i="1" lang="en" sz="1200">
                <a:solidFill>
                  <a:srgbClr val="FF0000"/>
                </a:solidFill>
                <a:highlight>
                  <a:schemeClr val="lt1"/>
                </a:highlight>
                <a:latin typeface="Roboto"/>
                <a:ea typeface="Roboto"/>
                <a:cs typeface="Roboto"/>
                <a:sym typeface="Roboto"/>
              </a:rPr>
              <a:t>Note:</a:t>
            </a:r>
            <a:r>
              <a:rPr i="1" lang="en" sz="1200">
                <a:solidFill>
                  <a:srgbClr val="444444"/>
                </a:solidFill>
                <a:highlight>
                  <a:schemeClr val="lt1"/>
                </a:highlight>
                <a:latin typeface="Roboto"/>
                <a:ea typeface="Roboto"/>
                <a:cs typeface="Roboto"/>
                <a:sym typeface="Roboto"/>
              </a:rPr>
              <a:t> </a:t>
            </a:r>
            <a:r>
              <a:rPr i="1" lang="en" sz="1200">
                <a:solidFill>
                  <a:srgbClr val="444444"/>
                </a:solidFill>
                <a:highlight>
                  <a:srgbClr val="FFFFFF"/>
                </a:highlight>
                <a:latin typeface="Roboto"/>
                <a:ea typeface="Roboto"/>
                <a:cs typeface="Roboto"/>
                <a:sym typeface="Roboto"/>
              </a:rPr>
              <a:t>Do not use hyphens( - ) in the </a:t>
            </a:r>
            <a:r>
              <a:rPr i="1" lang="en" sz="1100">
                <a:solidFill>
                  <a:srgbClr val="444444"/>
                </a:solidFill>
                <a:latin typeface="Roboto Mono"/>
                <a:ea typeface="Roboto Mono"/>
                <a:cs typeface="Roboto Mono"/>
                <a:sym typeface="Roboto Mono"/>
              </a:rPr>
              <a:t>name</a:t>
            </a:r>
            <a:endParaRPr i="1" sz="1200">
              <a:solidFill>
                <a:srgbClr val="444444"/>
              </a:solidFill>
              <a:highlight>
                <a:srgbClr val="FFFFFF"/>
              </a:highlight>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solidFill>
                  <a:srgbClr val="444444"/>
                </a:solidFill>
                <a:highlight>
                  <a:srgbClr val="FFFFFF"/>
                </a:highlight>
                <a:latin typeface="Roboto"/>
                <a:ea typeface="Roboto"/>
                <a:cs typeface="Roboto"/>
                <a:sym typeface="Roboto"/>
              </a:rPr>
              <a:t>Implement the </a:t>
            </a:r>
            <a:r>
              <a:rPr lang="en" sz="1200">
                <a:solidFill>
                  <a:srgbClr val="1976D2"/>
                </a:solidFill>
                <a:highlight>
                  <a:srgbClr val="FFFFFF"/>
                </a:highlight>
                <a:latin typeface="Roboto"/>
                <a:ea typeface="Roboto"/>
                <a:cs typeface="Roboto"/>
                <a:sym typeface="Roboto"/>
              </a:rPr>
              <a:t>PipeTransform</a:t>
            </a:r>
            <a:r>
              <a:rPr lang="en" sz="1200">
                <a:solidFill>
                  <a:srgbClr val="444444"/>
                </a:solidFill>
                <a:highlight>
                  <a:srgbClr val="FFFFFF"/>
                </a:highlight>
                <a:latin typeface="Roboto"/>
                <a:ea typeface="Roboto"/>
                <a:cs typeface="Roboto"/>
                <a:sym typeface="Roboto"/>
              </a:rPr>
              <a:t> interface in your custom pipe class to perform the transformation</a:t>
            </a:r>
            <a:endParaRPr sz="1200">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444444"/>
                </a:solidFill>
                <a:highlight>
                  <a:srgbClr val="FFFFFF"/>
                </a:highlight>
                <a:latin typeface="Roboto"/>
                <a:ea typeface="Roboto"/>
                <a:cs typeface="Roboto"/>
                <a:sym typeface="Roboto"/>
              </a:rPr>
              <a:t>Example: this pipe below will concat an array string into one string, split by a comma( , ). Then display in UI</a:t>
            </a:r>
            <a:endParaRPr sz="1200">
              <a:solidFill>
                <a:srgbClr val="444444"/>
              </a:solidFill>
              <a:highlight>
                <a:srgbClr val="FFFFFF"/>
              </a:highlight>
              <a:latin typeface="Roboto"/>
              <a:ea typeface="Roboto"/>
              <a:cs typeface="Roboto"/>
              <a:sym typeface="Roboto"/>
            </a:endParaRPr>
          </a:p>
        </p:txBody>
      </p:sp>
      <p:pic>
        <p:nvPicPr>
          <p:cNvPr id="329" name="Google Shape;329;p48"/>
          <p:cNvPicPr preferRelativeResize="0"/>
          <p:nvPr/>
        </p:nvPicPr>
        <p:blipFill>
          <a:blip r:embed="rId3">
            <a:alphaModFix/>
          </a:blip>
          <a:stretch>
            <a:fillRect/>
          </a:stretch>
        </p:blipFill>
        <p:spPr>
          <a:xfrm>
            <a:off x="1967175" y="3024800"/>
            <a:ext cx="4835700" cy="1931150"/>
          </a:xfrm>
          <a:prstGeom prst="rect">
            <a:avLst/>
          </a:prstGeom>
          <a:noFill/>
          <a:ln>
            <a:noFill/>
          </a:ln>
        </p:spPr>
      </p:pic>
      <p:sp>
        <p:nvSpPr>
          <p:cNvPr id="330" name="Google Shape;330;p48"/>
          <p:cNvSpPr txBox="1"/>
          <p:nvPr/>
        </p:nvSpPr>
        <p:spPr>
          <a:xfrm>
            <a:off x="6981375" y="4555750"/>
            <a:ext cx="11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Live demo</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Content projection</a:t>
            </a:r>
            <a:endParaRPr b="1" sz="1700">
              <a:highlight>
                <a:schemeClr val="lt1"/>
              </a:highlight>
            </a:endParaRPr>
          </a:p>
        </p:txBody>
      </p:sp>
      <p:sp>
        <p:nvSpPr>
          <p:cNvPr id="336" name="Google Shape;336;p49"/>
          <p:cNvSpPr txBox="1"/>
          <p:nvPr/>
        </p:nvSpPr>
        <p:spPr>
          <a:xfrm>
            <a:off x="723300" y="669800"/>
            <a:ext cx="76347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Content projection is a pattern in which you insert, or project, the content you want to use inside another component.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chemeClr val="lt1"/>
                </a:highlight>
                <a:latin typeface="Roboto"/>
                <a:ea typeface="Roboto"/>
                <a:cs typeface="Roboto"/>
                <a:sym typeface="Roboto"/>
              </a:rPr>
              <a:t>Using </a:t>
            </a:r>
            <a:r>
              <a:rPr lang="en">
                <a:solidFill>
                  <a:srgbClr val="1669BB"/>
                </a:solidFill>
                <a:uFill>
                  <a:noFill/>
                </a:uFill>
                <a:latin typeface="Roboto Mono"/>
                <a:ea typeface="Roboto Mono"/>
                <a:cs typeface="Roboto Mono"/>
                <a:sym typeface="Roboto Mono"/>
                <a:hlinkClick r:id="rId3">
                  <a:extLst>
                    <a:ext uri="{A12FA001-AC4F-418D-AE19-62706E023703}">
                      <ahyp:hlinkClr val="tx"/>
                    </a:ext>
                  </a:extLst>
                </a:hlinkClick>
              </a:rPr>
              <a:t>&lt;ng-content&gt;</a:t>
            </a:r>
            <a:r>
              <a:rPr lang="en">
                <a:solidFill>
                  <a:srgbClr val="444444"/>
                </a:solidFill>
                <a:highlight>
                  <a:schemeClr val="lt1"/>
                </a:highlight>
                <a:latin typeface="Roboto"/>
                <a:ea typeface="Roboto"/>
                <a:cs typeface="Roboto"/>
                <a:sym typeface="Roboto"/>
              </a:rPr>
              <a:t> element where you want the projected content to appear in the template of the component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Common implementations of content projection in Angular:</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Single-slot content projection</a:t>
            </a:r>
            <a:r>
              <a:rPr lang="en">
                <a:solidFill>
                  <a:srgbClr val="444444"/>
                </a:solidFill>
                <a:highlight>
                  <a:srgbClr val="FFFFFF"/>
                </a:highlight>
                <a:latin typeface="Roboto"/>
                <a:ea typeface="Roboto"/>
                <a:cs typeface="Roboto"/>
                <a:sym typeface="Roboto"/>
              </a:rPr>
              <a:t>. With this type of content projection, a component accepts content from a single source.</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Multi-slot content projection</a:t>
            </a:r>
            <a:r>
              <a:rPr lang="en">
                <a:solidFill>
                  <a:srgbClr val="444444"/>
                </a:solidFill>
                <a:highlight>
                  <a:srgbClr val="FFFFFF"/>
                </a:highlight>
                <a:latin typeface="Roboto"/>
                <a:ea typeface="Roboto"/>
                <a:cs typeface="Roboto"/>
                <a:sym typeface="Roboto"/>
              </a:rPr>
              <a:t>. In this scenario, a component accepts content from multiple sources.</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Conditional content projection</a:t>
            </a:r>
            <a:r>
              <a:rPr lang="en">
                <a:solidFill>
                  <a:srgbClr val="444444"/>
                </a:solidFill>
                <a:highlight>
                  <a:srgbClr val="FFFFFF"/>
                </a:highlight>
                <a:latin typeface="Roboto"/>
                <a:ea typeface="Roboto"/>
                <a:cs typeface="Roboto"/>
                <a:sym typeface="Roboto"/>
              </a:rPr>
              <a:t>. Components that use conditional content projection render content only when specific conditions are met.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i="1" lang="en">
                <a:solidFill>
                  <a:srgbClr val="444444"/>
                </a:solidFill>
                <a:highlight>
                  <a:srgbClr val="FFFFFF"/>
                </a:highlight>
                <a:latin typeface="Roboto"/>
                <a:ea typeface="Roboto"/>
                <a:cs typeface="Roboto"/>
                <a:sym typeface="Roboto"/>
              </a:rPr>
              <a:t>Reference: </a:t>
            </a:r>
            <a:r>
              <a:rPr i="1" lang="en" u="sng">
                <a:solidFill>
                  <a:schemeClr val="hlink"/>
                </a:solidFill>
                <a:highlight>
                  <a:srgbClr val="FFFFFF"/>
                </a:highlight>
                <a:latin typeface="Roboto"/>
                <a:ea typeface="Roboto"/>
                <a:cs typeface="Roboto"/>
                <a:sym typeface="Roboto"/>
                <a:hlinkClick r:id="rId4"/>
              </a:rPr>
              <a:t>https://angular.io/guide/content-projection</a:t>
            </a:r>
            <a:endParaRPr i="1">
              <a:solidFill>
                <a:srgbClr val="444444"/>
              </a:solidFill>
              <a:highlight>
                <a:srgbClr val="FFFFFF"/>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Single-slot content projection</a:t>
            </a:r>
            <a:endParaRPr b="1" sz="1700">
              <a:highlight>
                <a:schemeClr val="lt1"/>
              </a:highlight>
            </a:endParaRPr>
          </a:p>
        </p:txBody>
      </p:sp>
      <p:sp>
        <p:nvSpPr>
          <p:cNvPr id="342" name="Google Shape;342;p50"/>
          <p:cNvSpPr txBox="1"/>
          <p:nvPr/>
        </p:nvSpPr>
        <p:spPr>
          <a:xfrm>
            <a:off x="723300" y="669800"/>
            <a:ext cx="76347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Single-slot content projection refers to creating a component into which you can project one component.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To create a component that uses single-slot content projection:</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Create a component.</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In the template for your component, add an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element where you want the projected content to appear.</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Note: The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element is a placeholder that does not create a real DOM element. Custom attributes applied to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are ignored.</a:t>
            </a:r>
            <a:endParaRPr>
              <a:solidFill>
                <a:srgbClr val="444444"/>
              </a:solidFill>
              <a:highlight>
                <a:srgbClr val="FFFFFF"/>
              </a:highlight>
              <a:latin typeface="Roboto"/>
              <a:ea typeface="Roboto"/>
              <a:cs typeface="Roboto"/>
              <a:sym typeface="Roboto"/>
            </a:endParaRPr>
          </a:p>
        </p:txBody>
      </p:sp>
      <p:pic>
        <p:nvPicPr>
          <p:cNvPr id="343" name="Google Shape;343;p50"/>
          <p:cNvPicPr preferRelativeResize="0"/>
          <p:nvPr/>
        </p:nvPicPr>
        <p:blipFill>
          <a:blip r:embed="rId3">
            <a:alphaModFix/>
          </a:blip>
          <a:stretch>
            <a:fillRect/>
          </a:stretch>
        </p:blipFill>
        <p:spPr>
          <a:xfrm>
            <a:off x="152400" y="3485000"/>
            <a:ext cx="8839201" cy="1387479"/>
          </a:xfrm>
          <a:prstGeom prst="rect">
            <a:avLst/>
          </a:prstGeom>
          <a:noFill/>
          <a:ln>
            <a:noFill/>
          </a:ln>
        </p:spPr>
      </p:pic>
      <p:sp>
        <p:nvSpPr>
          <p:cNvPr id="344" name="Google Shape;344;p50"/>
          <p:cNvSpPr txBox="1"/>
          <p:nvPr/>
        </p:nvSpPr>
        <p:spPr>
          <a:xfrm>
            <a:off x="723300" y="3161900"/>
            <a:ext cx="9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Roboto"/>
                <a:ea typeface="Roboto"/>
                <a:cs typeface="Roboto"/>
                <a:sym typeface="Roboto"/>
                <a:hlinkClick r:id="rId4"/>
              </a:rPr>
              <a:t>Live demo</a:t>
            </a:r>
            <a:endParaRPr sz="9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Multi-slot content projection</a:t>
            </a:r>
            <a:endParaRPr b="1" sz="1700">
              <a:highlight>
                <a:schemeClr val="lt1"/>
              </a:highlight>
            </a:endParaRPr>
          </a:p>
        </p:txBody>
      </p:sp>
      <p:sp>
        <p:nvSpPr>
          <p:cNvPr id="350" name="Google Shape;350;p51"/>
          <p:cNvSpPr txBox="1"/>
          <p:nvPr/>
        </p:nvSpPr>
        <p:spPr>
          <a:xfrm>
            <a:off x="723300" y="669800"/>
            <a:ext cx="76347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A component can have multiple slots. Each slot can specify a CSS selector that determines which content goes into that slot.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You must specify where you want the projected content to appear by using the </a:t>
            </a:r>
            <a:r>
              <a:rPr i="1" lang="en">
                <a:solidFill>
                  <a:srgbClr val="1976D2"/>
                </a:solidFill>
                <a:highlight>
                  <a:srgbClr val="FFFFFF"/>
                </a:highlight>
                <a:latin typeface="Roboto"/>
                <a:ea typeface="Roboto"/>
                <a:cs typeface="Roboto"/>
                <a:sym typeface="Roboto"/>
              </a:rPr>
              <a:t>select</a:t>
            </a:r>
            <a:r>
              <a:rPr lang="en">
                <a:solidFill>
                  <a:srgbClr val="444444"/>
                </a:solidFill>
                <a:highlight>
                  <a:srgbClr val="FFFFFF"/>
                </a:highlight>
                <a:latin typeface="Roboto"/>
                <a:ea typeface="Roboto"/>
                <a:cs typeface="Roboto"/>
                <a:sym typeface="Roboto"/>
              </a:rPr>
              <a:t> attribute of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To create a component that uses multi-slot content projection:</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Create a component.</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solidFill>
                  <a:srgbClr val="444444"/>
                </a:solidFill>
                <a:highlight>
                  <a:srgbClr val="FFFFFF"/>
                </a:highlight>
                <a:latin typeface="Roboto"/>
                <a:ea typeface="Roboto"/>
                <a:cs typeface="Roboto"/>
                <a:sym typeface="Roboto"/>
              </a:rPr>
              <a:t>In the template for your component, add an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element where you want the projected content to appear.</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SzPts val="1400"/>
              <a:buFont typeface="Roboto"/>
              <a:buChar char="●"/>
            </a:pPr>
            <a:r>
              <a:rPr lang="en">
                <a:solidFill>
                  <a:srgbClr val="444444"/>
                </a:solidFill>
                <a:highlight>
                  <a:srgbClr val="FFFFFF"/>
                </a:highlight>
                <a:latin typeface="Roboto"/>
                <a:ea typeface="Roboto"/>
                <a:cs typeface="Roboto"/>
                <a:sym typeface="Roboto"/>
              </a:rPr>
              <a:t>Add a </a:t>
            </a:r>
            <a:r>
              <a:rPr i="1" lang="en">
                <a:solidFill>
                  <a:srgbClr val="1976D2"/>
                </a:solidFill>
                <a:highlight>
                  <a:srgbClr val="FFFFFF"/>
                </a:highlight>
                <a:latin typeface="Roboto"/>
                <a:ea typeface="Roboto"/>
                <a:cs typeface="Roboto"/>
                <a:sym typeface="Roboto"/>
              </a:rPr>
              <a:t>select</a:t>
            </a:r>
            <a:r>
              <a:rPr lang="en">
                <a:solidFill>
                  <a:srgbClr val="444444"/>
                </a:solidFill>
                <a:highlight>
                  <a:srgbClr val="FFFFFF"/>
                </a:highlight>
                <a:latin typeface="Roboto"/>
                <a:ea typeface="Roboto"/>
                <a:cs typeface="Roboto"/>
                <a:sym typeface="Roboto"/>
              </a:rPr>
              <a:t> attribute to the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elements. Angular supports selectors for any combination of tag name, attribute, CSS class, and the </a:t>
            </a:r>
            <a:r>
              <a:rPr lang="en">
                <a:solidFill>
                  <a:srgbClr val="1976D2"/>
                </a:solidFill>
                <a:highlight>
                  <a:srgbClr val="FFFFFF"/>
                </a:highlight>
                <a:latin typeface="Roboto"/>
                <a:ea typeface="Roboto"/>
                <a:cs typeface="Roboto"/>
                <a:sym typeface="Roboto"/>
              </a:rPr>
              <a:t>:not</a:t>
            </a:r>
            <a:r>
              <a:rPr lang="en">
                <a:solidFill>
                  <a:srgbClr val="444444"/>
                </a:solidFill>
                <a:highlight>
                  <a:srgbClr val="FFFFFF"/>
                </a:highlight>
                <a:latin typeface="Roboto"/>
                <a:ea typeface="Roboto"/>
                <a:cs typeface="Roboto"/>
                <a:sym typeface="Roboto"/>
              </a:rPr>
              <a:t> pseudo-class.</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For example, the following component uses two </a:t>
            </a:r>
            <a:r>
              <a:rPr lang="en">
                <a:solidFill>
                  <a:srgbClr val="1976D2"/>
                </a:solidFill>
                <a:highlight>
                  <a:srgbClr val="FFFFFF"/>
                </a:highlight>
                <a:latin typeface="Roboto"/>
                <a:ea typeface="Roboto"/>
                <a:cs typeface="Roboto"/>
                <a:sym typeface="Roboto"/>
              </a:rPr>
              <a:t>&lt;ng-content&gt;</a:t>
            </a:r>
            <a:r>
              <a:rPr lang="en">
                <a:solidFill>
                  <a:srgbClr val="444444"/>
                </a:solidFill>
                <a:highlight>
                  <a:srgbClr val="FFFFFF"/>
                </a:highlight>
                <a:latin typeface="Roboto"/>
                <a:ea typeface="Roboto"/>
                <a:cs typeface="Roboto"/>
                <a:sym typeface="Roboto"/>
              </a:rPr>
              <a:t> elements.</a:t>
            </a:r>
            <a:endParaRPr>
              <a:solidFill>
                <a:srgbClr val="444444"/>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4294967295" type="title"/>
          </p:nvPr>
        </p:nvSpPr>
        <p:spPr>
          <a:xfrm>
            <a:off x="3154425" y="124725"/>
            <a:ext cx="25215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Prerequisites</a:t>
            </a:r>
            <a:endParaRPr b="1"/>
          </a:p>
        </p:txBody>
      </p:sp>
      <p:sp>
        <p:nvSpPr>
          <p:cNvPr id="104" name="Google Shape;104;p16"/>
          <p:cNvSpPr txBox="1"/>
          <p:nvPr/>
        </p:nvSpPr>
        <p:spPr>
          <a:xfrm>
            <a:off x="552525" y="813725"/>
            <a:ext cx="7393800" cy="3133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300"/>
              </a:spcBef>
              <a:spcAft>
                <a:spcPts val="0"/>
              </a:spcAft>
              <a:buClr>
                <a:schemeClr val="dk2"/>
              </a:buClr>
              <a:buSzPts val="1600"/>
              <a:buFont typeface="Roboto"/>
              <a:buChar char="-"/>
            </a:pPr>
            <a:r>
              <a:rPr lang="en" sz="1600">
                <a:solidFill>
                  <a:schemeClr val="dk2"/>
                </a:solidFill>
                <a:uFill>
                  <a:noFill/>
                </a:uFill>
                <a:latin typeface="Roboto"/>
                <a:ea typeface="Roboto"/>
                <a:cs typeface="Roboto"/>
                <a:sym typeface="Roboto"/>
                <a:hlinkClick r:id="rId3">
                  <a:extLst>
                    <a:ext uri="{A12FA001-AC4F-418D-AE19-62706E023703}">
                      <ahyp:hlinkClr val="tx"/>
                    </a:ext>
                  </a:extLst>
                </a:hlinkClick>
              </a:rPr>
              <a:t>HTML</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uFill>
                  <a:noFill/>
                </a:uFill>
                <a:latin typeface="Roboto"/>
                <a:ea typeface="Roboto"/>
                <a:cs typeface="Roboto"/>
                <a:sym typeface="Roboto"/>
                <a:hlinkClick r:id="rId4">
                  <a:extLst>
                    <a:ext uri="{A12FA001-AC4F-418D-AE19-62706E023703}">
                      <ahyp:hlinkClr val="tx"/>
                    </a:ext>
                  </a:extLst>
                </a:hlinkClick>
              </a:rPr>
              <a:t>JavaScript</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uFill>
                  <a:noFill/>
                </a:uFill>
                <a:latin typeface="Roboto"/>
                <a:ea typeface="Roboto"/>
                <a:cs typeface="Roboto"/>
                <a:sym typeface="Roboto"/>
                <a:hlinkClick r:id="rId5">
                  <a:extLst>
                    <a:ext uri="{A12FA001-AC4F-418D-AE19-62706E023703}">
                      <ahyp:hlinkClr val="tx"/>
                    </a:ext>
                  </a:extLst>
                </a:hlinkClick>
              </a:rPr>
              <a:t>TypeScript</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Node.js and npm (node package manager)</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	</a:t>
            </a:r>
            <a:r>
              <a:rPr lang="en" sz="1600" u="sng">
                <a:solidFill>
                  <a:schemeClr val="hlink"/>
                </a:solidFill>
                <a:latin typeface="Roboto"/>
                <a:ea typeface="Roboto"/>
                <a:cs typeface="Roboto"/>
                <a:sym typeface="Roboto"/>
                <a:hlinkClick r:id="rId6"/>
              </a:rPr>
              <a:t>https://nodejs.org/en/</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Webpack</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	</a:t>
            </a:r>
            <a:r>
              <a:rPr lang="en" sz="1600" u="sng">
                <a:solidFill>
                  <a:schemeClr val="hlink"/>
                </a:solidFill>
                <a:latin typeface="Roboto"/>
                <a:ea typeface="Roboto"/>
                <a:cs typeface="Roboto"/>
                <a:sym typeface="Roboto"/>
                <a:hlinkClick r:id="rId7"/>
              </a:rPr>
              <a:t>https://webpack.js.org/</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CLI</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	</a:t>
            </a:r>
            <a:r>
              <a:rPr lang="en" sz="1600" u="sng">
                <a:solidFill>
                  <a:schemeClr val="hlink"/>
                </a:solidFill>
                <a:latin typeface="Roboto"/>
                <a:ea typeface="Roboto"/>
                <a:cs typeface="Roboto"/>
                <a:sym typeface="Roboto"/>
                <a:hlinkClick r:id="rId8"/>
              </a:rPr>
              <a:t>https://www.npmjs.com/package/@angular/cli</a:t>
            </a:r>
            <a:endParaRPr sz="1600">
              <a:solidFill>
                <a:schemeClr val="dk2"/>
              </a:solidFill>
              <a:latin typeface="Roboto"/>
              <a:ea typeface="Roboto"/>
              <a:cs typeface="Roboto"/>
              <a:sym typeface="Roboto"/>
            </a:endParaRPr>
          </a:p>
          <a:p>
            <a:pPr indent="0" lvl="0" marL="457200" rtl="0" algn="l">
              <a:lnSpc>
                <a:spcPct val="115000"/>
              </a:lnSpc>
              <a:spcBef>
                <a:spcPts val="1200"/>
              </a:spcBef>
              <a:spcAft>
                <a:spcPts val="120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Multi-slot content projection</a:t>
            </a:r>
            <a:endParaRPr b="1" sz="1700">
              <a:highlight>
                <a:schemeClr val="lt1"/>
              </a:highlight>
            </a:endParaRPr>
          </a:p>
        </p:txBody>
      </p:sp>
      <p:sp>
        <p:nvSpPr>
          <p:cNvPr id="356" name="Google Shape;356;p52"/>
          <p:cNvSpPr txBox="1"/>
          <p:nvPr/>
        </p:nvSpPr>
        <p:spPr>
          <a:xfrm>
            <a:off x="723300" y="669800"/>
            <a:ext cx="76347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solidFill>
                <a:srgbClr val="444444"/>
              </a:solidFill>
              <a:highlight>
                <a:srgbClr val="FFFFFF"/>
              </a:highlight>
              <a:latin typeface="Roboto"/>
              <a:ea typeface="Roboto"/>
              <a:cs typeface="Roboto"/>
              <a:sym typeface="Roboto"/>
            </a:endParaRPr>
          </a:p>
        </p:txBody>
      </p:sp>
      <p:pic>
        <p:nvPicPr>
          <p:cNvPr id="357" name="Google Shape;357;p52"/>
          <p:cNvPicPr preferRelativeResize="0"/>
          <p:nvPr/>
        </p:nvPicPr>
        <p:blipFill>
          <a:blip r:embed="rId3">
            <a:alphaModFix/>
          </a:blip>
          <a:stretch>
            <a:fillRect/>
          </a:stretch>
        </p:blipFill>
        <p:spPr>
          <a:xfrm>
            <a:off x="152400" y="1209750"/>
            <a:ext cx="8839200" cy="1737012"/>
          </a:xfrm>
          <a:prstGeom prst="rect">
            <a:avLst/>
          </a:prstGeom>
          <a:noFill/>
          <a:ln>
            <a:noFill/>
          </a:ln>
        </p:spPr>
      </p:pic>
      <p:sp>
        <p:nvSpPr>
          <p:cNvPr id="358" name="Google Shape;358;p52"/>
          <p:cNvSpPr txBox="1"/>
          <p:nvPr/>
        </p:nvSpPr>
        <p:spPr>
          <a:xfrm>
            <a:off x="723300" y="809550"/>
            <a:ext cx="11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Live demo</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700">
                <a:highlight>
                  <a:schemeClr val="lt1"/>
                </a:highlight>
              </a:rPr>
              <a:t>@ContentChild</a:t>
            </a:r>
            <a:endParaRPr b="1" sz="1700">
              <a:highlight>
                <a:schemeClr val="lt1"/>
              </a:highlight>
            </a:endParaRPr>
          </a:p>
        </p:txBody>
      </p:sp>
      <p:sp>
        <p:nvSpPr>
          <p:cNvPr id="364" name="Google Shape;364;p53"/>
          <p:cNvSpPr txBox="1"/>
          <p:nvPr/>
        </p:nvSpPr>
        <p:spPr>
          <a:xfrm>
            <a:off x="723300" y="669800"/>
            <a:ext cx="76347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Use to get the first element or the directive matching the selector from the content DOM</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Content queries are set before the </a:t>
            </a:r>
            <a:r>
              <a:rPr lang="en">
                <a:solidFill>
                  <a:srgbClr val="1976D2"/>
                </a:solidFill>
                <a:highlight>
                  <a:srgbClr val="FFFFFF"/>
                </a:highlight>
                <a:latin typeface="Roboto"/>
                <a:ea typeface="Roboto"/>
                <a:cs typeface="Roboto"/>
                <a:sym typeface="Roboto"/>
              </a:rPr>
              <a:t>ngAfterContentInit</a:t>
            </a:r>
            <a:r>
              <a:rPr lang="en">
                <a:solidFill>
                  <a:srgbClr val="444444"/>
                </a:solidFill>
                <a:highlight>
                  <a:srgbClr val="FFFFFF"/>
                </a:highlight>
                <a:latin typeface="Roboto"/>
                <a:ea typeface="Roboto"/>
                <a:cs typeface="Roboto"/>
                <a:sym typeface="Roboto"/>
              </a:rPr>
              <a:t> callback is called.</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Does not retrieve elements or directives that are in other components' templates, since a component's template is always a black box to its ancestors.</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Metadata Properties:</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selector</a:t>
            </a:r>
            <a:r>
              <a:rPr lang="en">
                <a:solidFill>
                  <a:srgbClr val="444444"/>
                </a:solidFill>
                <a:highlight>
                  <a:srgbClr val="FFFFFF"/>
                </a:highlight>
                <a:latin typeface="Roboto"/>
                <a:ea typeface="Roboto"/>
                <a:cs typeface="Roboto"/>
                <a:sym typeface="Roboto"/>
              </a:rPr>
              <a:t> - The directive type or the name used for querying.</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read</a:t>
            </a:r>
            <a:r>
              <a:rPr lang="en">
                <a:solidFill>
                  <a:srgbClr val="444444"/>
                </a:solidFill>
                <a:highlight>
                  <a:srgbClr val="FFFFFF"/>
                </a:highlight>
                <a:latin typeface="Roboto"/>
                <a:ea typeface="Roboto"/>
                <a:cs typeface="Roboto"/>
                <a:sym typeface="Roboto"/>
              </a:rPr>
              <a:t> - Used to read a different token from the queried element.</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1976D2"/>
                </a:solidFill>
                <a:highlight>
                  <a:srgbClr val="FFFFFF"/>
                </a:highlight>
                <a:latin typeface="Roboto"/>
                <a:ea typeface="Roboto"/>
                <a:cs typeface="Roboto"/>
                <a:sym typeface="Roboto"/>
              </a:rPr>
              <a:t>static</a:t>
            </a:r>
            <a:r>
              <a:rPr lang="en">
                <a:solidFill>
                  <a:srgbClr val="444444"/>
                </a:solidFill>
                <a:highlight>
                  <a:srgbClr val="FFFFFF"/>
                </a:highlight>
                <a:latin typeface="Roboto"/>
                <a:ea typeface="Roboto"/>
                <a:cs typeface="Roboto"/>
                <a:sym typeface="Roboto"/>
              </a:rPr>
              <a:t> - True to resolve query results before change detection runs, false to resolve after change detection. Defaults to false.</a:t>
            </a:r>
            <a:endParaRPr>
              <a:solidFill>
                <a:srgbClr val="444444"/>
              </a:solidFill>
              <a:highlight>
                <a:srgbClr val="FFFFFF"/>
              </a:highlight>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700">
                <a:highlight>
                  <a:schemeClr val="lt1"/>
                </a:highlight>
              </a:rPr>
              <a:t>@ViewChild</a:t>
            </a:r>
            <a:endParaRPr b="1" sz="1700">
              <a:highlight>
                <a:schemeClr val="lt1"/>
              </a:highlight>
            </a:endParaRPr>
          </a:p>
        </p:txBody>
      </p:sp>
      <p:sp>
        <p:nvSpPr>
          <p:cNvPr id="370" name="Google Shape;370;p54"/>
          <p:cNvSpPr txBox="1"/>
          <p:nvPr/>
        </p:nvSpPr>
        <p:spPr>
          <a:xfrm>
            <a:off x="723300" y="669800"/>
            <a:ext cx="76347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Property decorator that configures a view query.</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The ViewChild decorator returns the first element that matches a given directive, component, or template reference selector</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View queries are set before the </a:t>
            </a:r>
            <a:r>
              <a:rPr i="1" lang="en">
                <a:solidFill>
                  <a:srgbClr val="569CD6"/>
                </a:solidFill>
                <a:latin typeface="Roboto Mono"/>
                <a:ea typeface="Roboto Mono"/>
                <a:cs typeface="Roboto Mono"/>
                <a:sym typeface="Roboto Mono"/>
              </a:rPr>
              <a:t>ngAfterViewInit</a:t>
            </a:r>
            <a:r>
              <a:rPr lang="en">
                <a:solidFill>
                  <a:srgbClr val="444444"/>
                </a:solidFill>
                <a:highlight>
                  <a:srgbClr val="FFFFFF"/>
                </a:highlight>
                <a:latin typeface="Roboto"/>
                <a:ea typeface="Roboto"/>
                <a:cs typeface="Roboto"/>
                <a:sym typeface="Roboto"/>
              </a:rPr>
              <a:t> callback is called.</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The @ViewChild decorator cannot see across component boundaries</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Metadata Properties:</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569CD6"/>
                </a:solidFill>
                <a:highlight>
                  <a:srgbClr val="FFFFFF"/>
                </a:highlight>
                <a:latin typeface="Roboto"/>
                <a:ea typeface="Roboto"/>
                <a:cs typeface="Roboto"/>
                <a:sym typeface="Roboto"/>
              </a:rPr>
              <a:t>selector</a:t>
            </a:r>
            <a:r>
              <a:rPr lang="en">
                <a:solidFill>
                  <a:srgbClr val="444444"/>
                </a:solidFill>
                <a:highlight>
                  <a:srgbClr val="FFFFFF"/>
                </a:highlight>
                <a:latin typeface="Roboto"/>
                <a:ea typeface="Roboto"/>
                <a:cs typeface="Roboto"/>
                <a:sym typeface="Roboto"/>
              </a:rPr>
              <a:t> - The directive type or the name used for querying.</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569CD6"/>
                </a:solidFill>
                <a:highlight>
                  <a:srgbClr val="FFFFFF"/>
                </a:highlight>
                <a:latin typeface="Roboto"/>
                <a:ea typeface="Roboto"/>
                <a:cs typeface="Roboto"/>
                <a:sym typeface="Roboto"/>
              </a:rPr>
              <a:t>read </a:t>
            </a:r>
            <a:r>
              <a:rPr lang="en">
                <a:solidFill>
                  <a:srgbClr val="444444"/>
                </a:solidFill>
                <a:highlight>
                  <a:srgbClr val="FFFFFF"/>
                </a:highlight>
                <a:latin typeface="Roboto"/>
                <a:ea typeface="Roboto"/>
                <a:cs typeface="Roboto"/>
                <a:sym typeface="Roboto"/>
              </a:rPr>
              <a:t>- Used to read a different token from the queried elements.</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569CD6"/>
                </a:solidFill>
                <a:highlight>
                  <a:srgbClr val="FFFFFF"/>
                </a:highlight>
                <a:latin typeface="Roboto"/>
                <a:ea typeface="Roboto"/>
                <a:cs typeface="Roboto"/>
                <a:sym typeface="Roboto"/>
              </a:rPr>
              <a:t>static</a:t>
            </a:r>
            <a:r>
              <a:rPr lang="en">
                <a:solidFill>
                  <a:srgbClr val="444444"/>
                </a:solidFill>
                <a:highlight>
                  <a:srgbClr val="FFFFFF"/>
                </a:highlight>
                <a:latin typeface="Roboto"/>
                <a:ea typeface="Roboto"/>
                <a:cs typeface="Roboto"/>
                <a:sym typeface="Roboto"/>
              </a:rPr>
              <a:t> - True to resolve query results before change detection runs, false to resolve after change detection. Defaults to false.</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u="sng">
                <a:solidFill>
                  <a:schemeClr val="hlink"/>
                </a:solidFill>
                <a:highlight>
                  <a:srgbClr val="FFFFFF"/>
                </a:highlight>
                <a:latin typeface="Roboto"/>
                <a:ea typeface="Roboto"/>
                <a:cs typeface="Roboto"/>
                <a:sym typeface="Roboto"/>
                <a:hlinkClick r:id="rId3"/>
              </a:rPr>
              <a:t>Demo</a:t>
            </a:r>
            <a:endParaRPr>
              <a:solidFill>
                <a:srgbClr val="444444"/>
              </a:solidFill>
              <a:highlight>
                <a:srgbClr val="FFFFFF"/>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idx="4294967295" type="title"/>
          </p:nvPr>
        </p:nvSpPr>
        <p:spPr>
          <a:xfrm>
            <a:off x="200925" y="174950"/>
            <a:ext cx="8368200" cy="889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1700">
                <a:highlight>
                  <a:schemeClr val="lt1"/>
                </a:highlight>
              </a:rPr>
              <a:t>Angular Internationalization</a:t>
            </a:r>
            <a:endParaRPr b="1" sz="1700">
              <a:highlight>
                <a:schemeClr val="lt1"/>
              </a:highlight>
            </a:endParaRPr>
          </a:p>
        </p:txBody>
      </p:sp>
      <p:sp>
        <p:nvSpPr>
          <p:cNvPr id="376" name="Google Shape;376;p55"/>
          <p:cNvSpPr txBox="1"/>
          <p:nvPr/>
        </p:nvSpPr>
        <p:spPr>
          <a:xfrm>
            <a:off x="723300" y="669800"/>
            <a:ext cx="76347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Internationalization , sometimes referenced as i18n, is the process of designing and preparing your project for use in different locales around the world.</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Localization is the process of building versions of your project for different locales</a:t>
            </a:r>
            <a:endParaRPr>
              <a:solidFill>
                <a:srgbClr val="44444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The localization process includes the following actions.</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Extract text for translation into different languages</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lang="en">
                <a:solidFill>
                  <a:srgbClr val="444444"/>
                </a:solidFill>
                <a:highlight>
                  <a:srgbClr val="FFFFFF"/>
                </a:highlight>
                <a:latin typeface="Roboto"/>
                <a:ea typeface="Roboto"/>
                <a:cs typeface="Roboto"/>
                <a:sym typeface="Roboto"/>
              </a:rPr>
              <a:t>Format data for a specific locale</a:t>
            </a:r>
            <a:endParaRPr>
              <a:solidFill>
                <a:srgbClr val="444444"/>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a:solidFill>
                  <a:srgbClr val="444444"/>
                </a:solidFill>
                <a:highlight>
                  <a:srgbClr val="FFFFFF"/>
                </a:highlight>
                <a:latin typeface="Roboto"/>
                <a:ea typeface="Roboto"/>
                <a:cs typeface="Roboto"/>
                <a:sym typeface="Roboto"/>
              </a:rPr>
              <a:t>Example of translation an Angular application, using ngx-translate:</a:t>
            </a:r>
            <a:endParaRPr>
              <a:solidFill>
                <a:srgbClr val="444444"/>
              </a:solidFill>
              <a:highlight>
                <a:srgbClr val="FFFFFF"/>
              </a:highlight>
              <a:latin typeface="Roboto"/>
              <a:ea typeface="Roboto"/>
              <a:cs typeface="Roboto"/>
              <a:sym typeface="Roboto"/>
            </a:endParaRPr>
          </a:p>
          <a:p>
            <a:pPr indent="-317500" lvl="1" marL="914400" rtl="0" algn="l">
              <a:lnSpc>
                <a:spcPct val="150000"/>
              </a:lnSpc>
              <a:spcBef>
                <a:spcPts val="0"/>
              </a:spcBef>
              <a:spcAft>
                <a:spcPts val="0"/>
              </a:spcAft>
              <a:buClr>
                <a:srgbClr val="444444"/>
              </a:buClr>
              <a:buSzPts val="1400"/>
              <a:buFont typeface="Roboto"/>
              <a:buChar char="○"/>
            </a:pPr>
            <a:r>
              <a:rPr b="1" lang="en">
                <a:solidFill>
                  <a:srgbClr val="383A42"/>
                </a:solidFill>
                <a:highlight>
                  <a:srgbClr val="F4F4F4"/>
                </a:highlight>
                <a:latin typeface="Courier New"/>
                <a:ea typeface="Courier New"/>
                <a:cs typeface="Courier New"/>
                <a:sym typeface="Courier New"/>
              </a:rPr>
              <a:t>npm install @ngx-translate/core @ngx-translate/http-loader rxjs --save</a:t>
            </a:r>
            <a:endParaRPr b="1">
              <a:solidFill>
                <a:srgbClr val="383A42"/>
              </a:solidFill>
              <a:highlight>
                <a:srgbClr val="F4F4F4"/>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u="sng">
                <a:solidFill>
                  <a:schemeClr val="hlink"/>
                </a:solidFill>
                <a:latin typeface="Courier New"/>
                <a:ea typeface="Courier New"/>
                <a:cs typeface="Courier New"/>
                <a:sym typeface="Courier New"/>
                <a:hlinkClick r:id="rId3"/>
              </a:rPr>
              <a:t>Live demo</a:t>
            </a:r>
            <a:endParaRPr b="1" i="1">
              <a:solidFill>
                <a:srgbClr val="383A4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i="1">
              <a:solidFill>
                <a:srgbClr val="383A42"/>
              </a:solidFill>
              <a:latin typeface="Courier New"/>
              <a:ea typeface="Courier New"/>
              <a:cs typeface="Courier New"/>
              <a:sym typeface="Courier New"/>
            </a:endParaRPr>
          </a:p>
          <a:p>
            <a:pPr indent="0" lvl="0" marL="0" rtl="0" algn="l">
              <a:lnSpc>
                <a:spcPct val="150000"/>
              </a:lnSpc>
              <a:spcBef>
                <a:spcPts val="0"/>
              </a:spcBef>
              <a:spcAft>
                <a:spcPts val="0"/>
              </a:spcAft>
              <a:buNone/>
            </a:pPr>
            <a:r>
              <a:rPr b="1" i="1" lang="en">
                <a:solidFill>
                  <a:srgbClr val="383A42"/>
                </a:solidFill>
                <a:latin typeface="Courier New"/>
                <a:ea typeface="Courier New"/>
                <a:cs typeface="Courier New"/>
                <a:sym typeface="Courier New"/>
              </a:rPr>
              <a:t>Read more at: </a:t>
            </a:r>
            <a:r>
              <a:rPr b="1" i="1" lang="en" u="sng">
                <a:solidFill>
                  <a:schemeClr val="hlink"/>
                </a:solidFill>
                <a:latin typeface="Courier New"/>
                <a:ea typeface="Courier New"/>
                <a:cs typeface="Courier New"/>
                <a:sym typeface="Courier New"/>
                <a:hlinkClick r:id="rId4"/>
              </a:rPr>
              <a:t>https://angular.io/guide/i18n-common-overview</a:t>
            </a:r>
            <a:endParaRPr b="1" i="1">
              <a:solidFill>
                <a:srgbClr val="383A42"/>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Component lifecycle</a:t>
            </a:r>
            <a:endParaRPr b="1" sz="1700">
              <a:highlight>
                <a:schemeClr val="lt1"/>
              </a:highlight>
            </a:endParaRPr>
          </a:p>
        </p:txBody>
      </p:sp>
      <p:sp>
        <p:nvSpPr>
          <p:cNvPr id="382" name="Google Shape;382;p56"/>
          <p:cNvSpPr txBox="1"/>
          <p:nvPr/>
        </p:nvSpPr>
        <p:spPr>
          <a:xfrm>
            <a:off x="582650" y="914175"/>
            <a:ext cx="81774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Starts when Angular instantiates the component class</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Renders the component view along with its child views</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Continues with change detection, as Angular checks to see when data-bound properties change, and updates both the view and the component instance as needed</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Ends when Angular destroys the component instance and removes its rendered template from the DOM</a:t>
            </a:r>
            <a:endParaRPr sz="17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idx="4294967295" type="title"/>
          </p:nvPr>
        </p:nvSpPr>
        <p:spPr>
          <a:xfrm>
            <a:off x="2009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Component lifecycle hooks</a:t>
            </a:r>
            <a:endParaRPr b="1" sz="1700">
              <a:highlight>
                <a:schemeClr val="lt1"/>
              </a:highlight>
            </a:endParaRPr>
          </a:p>
        </p:txBody>
      </p:sp>
      <p:pic>
        <p:nvPicPr>
          <p:cNvPr id="388" name="Google Shape;388;p57"/>
          <p:cNvPicPr preferRelativeResize="0"/>
          <p:nvPr/>
        </p:nvPicPr>
        <p:blipFill>
          <a:blip r:embed="rId3">
            <a:alphaModFix/>
          </a:blip>
          <a:stretch>
            <a:fillRect/>
          </a:stretch>
        </p:blipFill>
        <p:spPr>
          <a:xfrm>
            <a:off x="838200" y="591050"/>
            <a:ext cx="7596745" cy="4171450"/>
          </a:xfrm>
          <a:prstGeom prst="rect">
            <a:avLst/>
          </a:prstGeom>
          <a:noFill/>
          <a:ln>
            <a:noFill/>
          </a:ln>
        </p:spPr>
      </p:pic>
      <p:sp>
        <p:nvSpPr>
          <p:cNvPr id="389" name="Google Shape;389;p57"/>
          <p:cNvSpPr txBox="1"/>
          <p:nvPr/>
        </p:nvSpPr>
        <p:spPr>
          <a:xfrm>
            <a:off x="1305950" y="4743300"/>
            <a:ext cx="70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https://angular.io/guide/lifecycle-hooks#lifecycle-event-sequence</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Component lifecycle hooks</a:t>
            </a:r>
            <a:endParaRPr b="1" sz="1700">
              <a:highlight>
                <a:schemeClr val="lt1"/>
              </a:highlight>
            </a:endParaRPr>
          </a:p>
        </p:txBody>
      </p:sp>
      <p:pic>
        <p:nvPicPr>
          <p:cNvPr id="395" name="Google Shape;395;p58"/>
          <p:cNvPicPr preferRelativeResize="0"/>
          <p:nvPr/>
        </p:nvPicPr>
        <p:blipFill>
          <a:blip r:embed="rId3">
            <a:alphaModFix/>
          </a:blip>
          <a:stretch>
            <a:fillRect/>
          </a:stretch>
        </p:blipFill>
        <p:spPr>
          <a:xfrm>
            <a:off x="2024375" y="608675"/>
            <a:ext cx="4458650" cy="4517126"/>
          </a:xfrm>
          <a:prstGeom prst="rect">
            <a:avLst/>
          </a:prstGeom>
          <a:noFill/>
          <a:ln>
            <a:noFill/>
          </a:ln>
        </p:spPr>
      </p:pic>
      <p:sp>
        <p:nvSpPr>
          <p:cNvPr id="396" name="Google Shape;396;p58"/>
          <p:cNvSpPr txBox="1"/>
          <p:nvPr/>
        </p:nvSpPr>
        <p:spPr>
          <a:xfrm>
            <a:off x="7524375" y="3917900"/>
            <a:ext cx="140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Reference:</a:t>
            </a:r>
            <a:br>
              <a:rPr lang="en" sz="900">
                <a:latin typeface="Roboto"/>
                <a:ea typeface="Roboto"/>
                <a:cs typeface="Roboto"/>
                <a:sym typeface="Roboto"/>
              </a:rPr>
            </a:br>
            <a:r>
              <a:rPr lang="en" sz="900" u="sng">
                <a:solidFill>
                  <a:schemeClr val="hlink"/>
                </a:solidFill>
                <a:latin typeface="Roboto"/>
                <a:ea typeface="Roboto"/>
                <a:cs typeface="Roboto"/>
                <a:sym typeface="Roboto"/>
                <a:hlinkClick r:id="rId4"/>
              </a:rPr>
              <a:t>https://www.study24x7.com/post/96394/lifecycle-hooks-a-component-instance-has-a-lifecycle-th-1</a:t>
            </a:r>
            <a:r>
              <a:rPr lang="en" sz="900">
                <a:latin typeface="Roboto"/>
                <a:ea typeface="Roboto"/>
                <a:cs typeface="Roboto"/>
                <a:sym typeface="Roboto"/>
              </a:rPr>
              <a:t> </a:t>
            </a:r>
            <a:endParaRPr sz="9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9"/>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Change Detection</a:t>
            </a:r>
            <a:endParaRPr b="1" sz="1700">
              <a:highlight>
                <a:schemeClr val="lt1"/>
              </a:highlight>
            </a:endParaRPr>
          </a:p>
        </p:txBody>
      </p:sp>
      <p:sp>
        <p:nvSpPr>
          <p:cNvPr id="402" name="Google Shape;402;p59"/>
          <p:cNvSpPr txBox="1"/>
          <p:nvPr/>
        </p:nvSpPr>
        <p:spPr>
          <a:xfrm>
            <a:off x="1859550" y="938700"/>
            <a:ext cx="5424900" cy="3909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sz="1750">
                <a:solidFill>
                  <a:srgbClr val="222635"/>
                </a:solidFill>
                <a:highlight>
                  <a:srgbClr val="FFFFFF"/>
                </a:highlight>
                <a:latin typeface="Roboto"/>
                <a:ea typeface="Roboto"/>
                <a:cs typeface="Roboto"/>
                <a:sym typeface="Roboto"/>
              </a:rPr>
              <a:t>Change Detection means updating the DOM whenever data is changed</a:t>
            </a:r>
            <a:r>
              <a:rPr lang="en" sz="1700">
                <a:solidFill>
                  <a:srgbClr val="222635"/>
                </a:solidFill>
                <a:highlight>
                  <a:srgbClr val="FFFFFF"/>
                </a:highlight>
                <a:latin typeface="Roboto"/>
                <a:ea typeface="Roboto"/>
                <a:cs typeface="Roboto"/>
                <a:sym typeface="Roboto"/>
              </a:rPr>
              <a:t> (</a:t>
            </a:r>
            <a:r>
              <a:rPr lang="en" sz="1700">
                <a:solidFill>
                  <a:srgbClr val="C7254E"/>
                </a:solidFill>
                <a:highlight>
                  <a:srgbClr val="F9F2F4"/>
                </a:highlight>
                <a:latin typeface="Courier New"/>
                <a:ea typeface="Courier New"/>
                <a:cs typeface="Courier New"/>
                <a:sym typeface="Courier New"/>
              </a:rPr>
              <a:t>@Input</a:t>
            </a:r>
            <a:r>
              <a:rPr lang="en" sz="1700">
                <a:solidFill>
                  <a:srgbClr val="222635"/>
                </a:solidFill>
                <a:highlight>
                  <a:srgbClr val="FFFFFF"/>
                </a:highlight>
                <a:latin typeface="Roboto"/>
                <a:ea typeface="Roboto"/>
                <a:cs typeface="Roboto"/>
                <a:sym typeface="Roboto"/>
              </a:rPr>
              <a:t>)</a:t>
            </a:r>
            <a:endParaRPr sz="1700">
              <a:solidFill>
                <a:srgbClr val="222635"/>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SzPts val="1400"/>
              <a:buChar char="-"/>
            </a:pPr>
            <a:r>
              <a:rPr lang="en" sz="1700">
                <a:solidFill>
                  <a:srgbClr val="222635"/>
                </a:solidFill>
                <a:highlight>
                  <a:srgbClr val="FFFFFF"/>
                </a:highlight>
                <a:latin typeface="Roboto"/>
                <a:ea typeface="Roboto"/>
                <a:cs typeface="Roboto"/>
                <a:sym typeface="Roboto"/>
              </a:rPr>
              <a:t>Angular change detector will traverse the component tree and update the DOM</a:t>
            </a:r>
            <a:endParaRPr sz="1700">
              <a:solidFill>
                <a:srgbClr val="222635"/>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222635"/>
              </a:buClr>
              <a:buSzPts val="1700"/>
              <a:buFont typeface="Roboto"/>
              <a:buChar char="-"/>
            </a:pPr>
            <a:r>
              <a:rPr lang="en" sz="1700">
                <a:solidFill>
                  <a:srgbClr val="222635"/>
                </a:solidFill>
                <a:highlight>
                  <a:srgbClr val="FFFFFF"/>
                </a:highlight>
                <a:latin typeface="Roboto"/>
                <a:ea typeface="Roboto"/>
                <a:cs typeface="Roboto"/>
                <a:sym typeface="Roboto"/>
              </a:rPr>
              <a:t>Caused by:</a:t>
            </a:r>
            <a:endParaRPr sz="1700">
              <a:solidFill>
                <a:srgbClr val="222635"/>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222635"/>
              </a:buClr>
              <a:buSzPts val="1600"/>
              <a:buFont typeface="Roboto"/>
              <a:buChar char="-"/>
            </a:pPr>
            <a:r>
              <a:rPr lang="en" sz="1600">
                <a:solidFill>
                  <a:srgbClr val="222635"/>
                </a:solidFill>
                <a:highlight>
                  <a:srgbClr val="FFFFFF"/>
                </a:highlight>
                <a:latin typeface="Roboto"/>
                <a:ea typeface="Roboto"/>
                <a:cs typeface="Roboto"/>
                <a:sym typeface="Roboto"/>
              </a:rPr>
              <a:t>Events fired such as button click, etc.</a:t>
            </a:r>
            <a:endParaRPr sz="1600">
              <a:solidFill>
                <a:srgbClr val="222635"/>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222635"/>
              </a:buClr>
              <a:buSzPts val="1600"/>
              <a:buFont typeface="Roboto"/>
              <a:buChar char="-"/>
            </a:pPr>
            <a:r>
              <a:rPr lang="en" sz="1600">
                <a:solidFill>
                  <a:srgbClr val="222635"/>
                </a:solidFill>
                <a:highlight>
                  <a:srgbClr val="FFFFFF"/>
                </a:highlight>
                <a:latin typeface="Roboto"/>
                <a:ea typeface="Roboto"/>
                <a:cs typeface="Roboto"/>
                <a:sym typeface="Roboto"/>
              </a:rPr>
              <a:t>AJAX call or XHR requests.</a:t>
            </a:r>
            <a:endParaRPr sz="1600">
              <a:solidFill>
                <a:srgbClr val="222635"/>
              </a:solidFill>
              <a:highlight>
                <a:srgbClr val="FFFFFF"/>
              </a:highlight>
              <a:latin typeface="Roboto"/>
              <a:ea typeface="Roboto"/>
              <a:cs typeface="Roboto"/>
              <a:sym typeface="Roboto"/>
            </a:endParaRPr>
          </a:p>
          <a:p>
            <a:pPr indent="-330200" lvl="1" marL="914400" rtl="0" algn="l">
              <a:lnSpc>
                <a:spcPct val="150000"/>
              </a:lnSpc>
              <a:spcBef>
                <a:spcPts val="0"/>
              </a:spcBef>
              <a:spcAft>
                <a:spcPts val="0"/>
              </a:spcAft>
              <a:buClr>
                <a:srgbClr val="222635"/>
              </a:buClr>
              <a:buSzPts val="1600"/>
              <a:buFont typeface="Roboto"/>
              <a:buChar char="-"/>
            </a:pPr>
            <a:r>
              <a:rPr lang="en" sz="1600">
                <a:solidFill>
                  <a:srgbClr val="222635"/>
                </a:solidFill>
                <a:highlight>
                  <a:srgbClr val="FFFFFF"/>
                </a:highlight>
                <a:latin typeface="Roboto"/>
                <a:ea typeface="Roboto"/>
                <a:cs typeface="Roboto"/>
                <a:sym typeface="Roboto"/>
              </a:rPr>
              <a:t>Use of JavaScript timer functions such as setTimeOut , SetInterval</a:t>
            </a:r>
            <a:endParaRPr sz="1600">
              <a:solidFill>
                <a:srgbClr val="222635"/>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222635"/>
              </a:buClr>
              <a:buSzPts val="1700"/>
              <a:buFont typeface="Roboto"/>
              <a:buChar char="-"/>
            </a:pPr>
            <a:r>
              <a:rPr lang="en" sz="1700">
                <a:solidFill>
                  <a:srgbClr val="1E1E1E"/>
                </a:solidFill>
                <a:latin typeface="Roboto"/>
                <a:ea typeface="Roboto"/>
                <a:cs typeface="Roboto"/>
                <a:sym typeface="Roboto"/>
              </a:rPr>
              <a:t>ChangeDetectionStrategy</a:t>
            </a:r>
            <a:r>
              <a:rPr lang="en" sz="1700">
                <a:solidFill>
                  <a:srgbClr val="222635"/>
                </a:solidFill>
                <a:highlight>
                  <a:srgbClr val="FFFFFF"/>
                </a:highlight>
                <a:latin typeface="Roboto"/>
                <a:ea typeface="Roboto"/>
                <a:cs typeface="Roboto"/>
                <a:sym typeface="Roboto"/>
              </a:rPr>
              <a:t>: </a:t>
            </a:r>
            <a:r>
              <a:rPr i="1" lang="en" sz="1700">
                <a:solidFill>
                  <a:srgbClr val="222635"/>
                </a:solidFill>
                <a:highlight>
                  <a:srgbClr val="FFFFFF"/>
                </a:highlight>
                <a:latin typeface="Roboto"/>
                <a:ea typeface="Roboto"/>
                <a:cs typeface="Roboto"/>
                <a:sym typeface="Roboto"/>
              </a:rPr>
              <a:t>Default </a:t>
            </a:r>
            <a:r>
              <a:rPr lang="en" sz="1700">
                <a:solidFill>
                  <a:srgbClr val="222635"/>
                </a:solidFill>
                <a:highlight>
                  <a:srgbClr val="FFFFFF"/>
                </a:highlight>
                <a:latin typeface="Roboto"/>
                <a:ea typeface="Roboto"/>
                <a:cs typeface="Roboto"/>
                <a:sym typeface="Roboto"/>
              </a:rPr>
              <a:t>vs </a:t>
            </a:r>
            <a:r>
              <a:rPr i="1" lang="en" sz="1700">
                <a:solidFill>
                  <a:srgbClr val="222635"/>
                </a:solidFill>
                <a:highlight>
                  <a:srgbClr val="FFFFFF"/>
                </a:highlight>
                <a:latin typeface="Roboto"/>
                <a:ea typeface="Roboto"/>
                <a:cs typeface="Roboto"/>
                <a:sym typeface="Roboto"/>
              </a:rPr>
              <a:t>OnPush</a:t>
            </a:r>
            <a:endParaRPr sz="1750">
              <a:solidFill>
                <a:srgbClr val="222635"/>
              </a:solidFill>
              <a:highlight>
                <a:srgbClr val="FFFFFF"/>
              </a:highlight>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Change Detection: Default</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pic>
        <p:nvPicPr>
          <p:cNvPr id="408" name="Google Shape;408;p60"/>
          <p:cNvPicPr preferRelativeResize="0"/>
          <p:nvPr/>
        </p:nvPicPr>
        <p:blipFill>
          <a:blip r:embed="rId3">
            <a:alphaModFix/>
          </a:blip>
          <a:stretch>
            <a:fillRect/>
          </a:stretch>
        </p:blipFill>
        <p:spPr>
          <a:xfrm>
            <a:off x="1900200" y="1734200"/>
            <a:ext cx="5715000" cy="3333750"/>
          </a:xfrm>
          <a:prstGeom prst="rect">
            <a:avLst/>
          </a:prstGeom>
          <a:noFill/>
          <a:ln>
            <a:noFill/>
          </a:ln>
        </p:spPr>
      </p:pic>
      <p:sp>
        <p:nvSpPr>
          <p:cNvPr id="409" name="Google Shape;409;p60"/>
          <p:cNvSpPr txBox="1"/>
          <p:nvPr/>
        </p:nvSpPr>
        <p:spPr>
          <a:xfrm>
            <a:off x="1728375" y="641500"/>
            <a:ext cx="53133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222635"/>
                </a:solidFill>
                <a:highlight>
                  <a:srgbClr val="FFFFFF"/>
                </a:highlight>
                <a:latin typeface="Roboto"/>
                <a:ea typeface="Roboto"/>
                <a:cs typeface="Roboto"/>
                <a:sym typeface="Roboto"/>
              </a:rPr>
              <a:t>Component  will run the change detector whenever any data is mutated or changed</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solidFill>
                <a:srgbClr val="222635"/>
              </a:solidFill>
              <a:highlight>
                <a:srgbClr val="FFFFFF"/>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Change Detection: OnPush</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pic>
        <p:nvPicPr>
          <p:cNvPr id="415" name="Google Shape;415;p61"/>
          <p:cNvPicPr preferRelativeResize="0"/>
          <p:nvPr/>
        </p:nvPicPr>
        <p:blipFill>
          <a:blip r:embed="rId3">
            <a:alphaModFix/>
          </a:blip>
          <a:stretch>
            <a:fillRect/>
          </a:stretch>
        </p:blipFill>
        <p:spPr>
          <a:xfrm>
            <a:off x="1911550" y="1833075"/>
            <a:ext cx="5715000" cy="3248025"/>
          </a:xfrm>
          <a:prstGeom prst="rect">
            <a:avLst/>
          </a:prstGeom>
          <a:noFill/>
          <a:ln>
            <a:noFill/>
          </a:ln>
        </p:spPr>
      </p:pic>
      <p:sp>
        <p:nvSpPr>
          <p:cNvPr id="416" name="Google Shape;416;p61"/>
          <p:cNvSpPr txBox="1"/>
          <p:nvPr/>
        </p:nvSpPr>
        <p:spPr>
          <a:xfrm>
            <a:off x="1710725" y="691100"/>
            <a:ext cx="63216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rgbClr val="222635"/>
                </a:solidFill>
                <a:highlight>
                  <a:srgbClr val="FFFFFF"/>
                </a:highlight>
                <a:latin typeface="Roboto"/>
                <a:ea typeface="Roboto"/>
                <a:cs typeface="Roboto"/>
                <a:sym typeface="Roboto"/>
              </a:rPr>
              <a:t>Component  only run the change detector  when a new reference is passed to </a:t>
            </a:r>
            <a:r>
              <a:rPr lang="en" sz="1700">
                <a:solidFill>
                  <a:srgbClr val="C7254E"/>
                </a:solidFill>
                <a:highlight>
                  <a:srgbClr val="F9F2F4"/>
                </a:highlight>
                <a:latin typeface="Roboto"/>
                <a:ea typeface="Roboto"/>
                <a:cs typeface="Roboto"/>
                <a:sym typeface="Roboto"/>
              </a:rPr>
              <a:t>@Input()</a:t>
            </a:r>
            <a:r>
              <a:rPr lang="en" sz="1700">
                <a:solidFill>
                  <a:srgbClr val="222635"/>
                </a:solidFill>
                <a:highlight>
                  <a:srgbClr val="FFFFFF"/>
                </a:highlight>
                <a:latin typeface="Roboto"/>
                <a:ea typeface="Roboto"/>
                <a:cs typeface="Roboto"/>
                <a:sym typeface="Roboto"/>
              </a:rPr>
              <a:t> data</a:t>
            </a:r>
            <a:endParaRPr sz="1700">
              <a:latin typeface="Roboto"/>
              <a:ea typeface="Roboto"/>
              <a:cs typeface="Roboto"/>
              <a:sym typeface="Roboto"/>
            </a:endParaRPr>
          </a:p>
        </p:txBody>
      </p:sp>
      <p:sp>
        <p:nvSpPr>
          <p:cNvPr id="417" name="Google Shape;417;p61"/>
          <p:cNvSpPr txBox="1"/>
          <p:nvPr/>
        </p:nvSpPr>
        <p:spPr>
          <a:xfrm>
            <a:off x="846600" y="4687225"/>
            <a:ext cx="81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https://www.mokkapps.de/blog/the-last-guide-for-angular-change-detection-you-will-ever-need/</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idx="4294967295" type="title"/>
          </p:nvPr>
        </p:nvSpPr>
        <p:spPr>
          <a:xfrm>
            <a:off x="2601900" y="144825"/>
            <a:ext cx="42996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What/Why is Angular </a:t>
            </a:r>
            <a:endParaRPr b="1"/>
          </a:p>
        </p:txBody>
      </p:sp>
      <p:sp>
        <p:nvSpPr>
          <p:cNvPr id="110" name="Google Shape;110;p17"/>
          <p:cNvSpPr txBox="1"/>
          <p:nvPr/>
        </p:nvSpPr>
        <p:spPr>
          <a:xfrm>
            <a:off x="592700" y="1004575"/>
            <a:ext cx="7393800" cy="3336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300"/>
              </a:spcBef>
              <a:spcAft>
                <a:spcPts val="0"/>
              </a:spcAft>
              <a:buNone/>
            </a:pPr>
            <a:r>
              <a:rPr lang="en" sz="1600">
                <a:solidFill>
                  <a:srgbClr val="333333"/>
                </a:solidFill>
                <a:highlight>
                  <a:srgbClr val="FFFFFF"/>
                </a:highlight>
                <a:latin typeface="Roboto"/>
                <a:ea typeface="Roboto"/>
                <a:cs typeface="Roboto"/>
                <a:sym typeface="Roboto"/>
              </a:rPr>
              <a:t>Open-source front-end framework developed by Google</a:t>
            </a:r>
            <a:endParaRPr sz="1600">
              <a:solidFill>
                <a:srgbClr val="333333"/>
              </a:solidFill>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rPr lang="en" sz="1600">
                <a:solidFill>
                  <a:srgbClr val="444444"/>
                </a:solidFill>
                <a:highlight>
                  <a:srgbClr val="FFFFFF"/>
                </a:highlight>
                <a:latin typeface="Roboto"/>
                <a:ea typeface="Roboto"/>
                <a:cs typeface="Roboto"/>
                <a:sym typeface="Roboto"/>
              </a:rPr>
              <a:t>Built on TypeScript</a:t>
            </a:r>
            <a:endParaRPr sz="1600">
              <a:solidFill>
                <a:srgbClr val="333333"/>
              </a:solidFill>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rPr lang="en" sz="1600">
                <a:solidFill>
                  <a:srgbClr val="333333"/>
                </a:solidFill>
                <a:highlight>
                  <a:srgbClr val="FFFFFF"/>
                </a:highlight>
                <a:latin typeface="Roboto"/>
                <a:ea typeface="Roboto"/>
                <a:cs typeface="Roboto"/>
                <a:sym typeface="Roboto"/>
              </a:rPr>
              <a:t>Creating dynamic, modern web apps</a:t>
            </a:r>
            <a:endParaRPr sz="1600">
              <a:solidFill>
                <a:srgbClr val="444444"/>
              </a:solidFill>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rPr lang="en" sz="1600">
                <a:solidFill>
                  <a:srgbClr val="444444"/>
                </a:solidFill>
                <a:highlight>
                  <a:srgbClr val="FFFFFF"/>
                </a:highlight>
                <a:latin typeface="Roboto"/>
                <a:ea typeface="Roboto"/>
                <a:cs typeface="Roboto"/>
                <a:sym typeface="Roboto"/>
              </a:rPr>
              <a:t>Component-based</a:t>
            </a:r>
            <a:endParaRPr sz="1600">
              <a:solidFill>
                <a:srgbClr val="444444"/>
              </a:solidFill>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rPr lang="en" sz="1600">
                <a:solidFill>
                  <a:srgbClr val="444444"/>
                </a:solidFill>
                <a:highlight>
                  <a:srgbClr val="FFFFFF"/>
                </a:highlight>
                <a:latin typeface="Roboto"/>
                <a:ea typeface="Roboto"/>
                <a:cs typeface="Roboto"/>
                <a:sym typeface="Roboto"/>
              </a:rPr>
              <a:t>Well-integrated libraries</a:t>
            </a:r>
            <a:endParaRPr sz="1600">
              <a:solidFill>
                <a:srgbClr val="444444"/>
              </a:solidFill>
              <a:highlight>
                <a:srgbClr val="FFFFFF"/>
              </a:highlight>
              <a:latin typeface="Roboto"/>
              <a:ea typeface="Roboto"/>
              <a:cs typeface="Roboto"/>
              <a:sym typeface="Roboto"/>
            </a:endParaRPr>
          </a:p>
          <a:p>
            <a:pPr indent="457200" lvl="0" marL="0" rtl="0" algn="l">
              <a:lnSpc>
                <a:spcPct val="115000"/>
              </a:lnSpc>
              <a:spcBef>
                <a:spcPts val="1200"/>
              </a:spcBef>
              <a:spcAft>
                <a:spcPts val="0"/>
              </a:spcAft>
              <a:buNone/>
            </a:pPr>
            <a:r>
              <a:rPr lang="en" sz="1600">
                <a:solidFill>
                  <a:srgbClr val="444444"/>
                </a:solidFill>
                <a:highlight>
                  <a:srgbClr val="FFFFFF"/>
                </a:highlight>
                <a:latin typeface="Roboto"/>
                <a:ea typeface="Roboto"/>
                <a:cs typeface="Roboto"/>
                <a:sym typeface="Roboto"/>
              </a:rPr>
              <a:t>Support Testing</a:t>
            </a:r>
            <a:endParaRPr sz="1600">
              <a:solidFill>
                <a:srgbClr val="444444"/>
              </a:solidFill>
              <a:highlight>
                <a:srgbClr val="FFFFFF"/>
              </a:highlight>
              <a:latin typeface="Roboto"/>
              <a:ea typeface="Roboto"/>
              <a:cs typeface="Roboto"/>
              <a:sym typeface="Roboto"/>
            </a:endParaRPr>
          </a:p>
          <a:p>
            <a:pPr indent="0" lvl="0" marL="457200" rtl="0" algn="l">
              <a:lnSpc>
                <a:spcPct val="115000"/>
              </a:lnSpc>
              <a:spcBef>
                <a:spcPts val="1200"/>
              </a:spcBef>
              <a:spcAft>
                <a:spcPts val="1200"/>
              </a:spcAft>
              <a:buNone/>
            </a:pPr>
            <a:r>
              <a:rPr lang="en" sz="1600">
                <a:solidFill>
                  <a:schemeClr val="dk2"/>
                </a:solidFill>
                <a:latin typeface="Roboto"/>
                <a:ea typeface="Roboto"/>
                <a:cs typeface="Roboto"/>
                <a:sym typeface="Roboto"/>
              </a:rPr>
              <a:t>Single Page Application</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	E.g: </a:t>
            </a:r>
            <a:r>
              <a:rPr lang="en" sz="1600" u="sng">
                <a:solidFill>
                  <a:schemeClr val="accent5"/>
                </a:solidFill>
                <a:latin typeface="Roboto"/>
                <a:ea typeface="Roboto"/>
                <a:cs typeface="Roboto"/>
                <a:sym typeface="Roboto"/>
                <a:hlinkClick r:id="rId3">
                  <a:extLst>
                    <a:ext uri="{A12FA001-AC4F-418D-AE19-62706E023703}">
                      <ahyp:hlinkClr val="tx"/>
                    </a:ext>
                  </a:extLst>
                </a:hlinkClick>
              </a:rPr>
              <a:t>https://angular.io/</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idx="4294967295" type="title"/>
          </p:nvPr>
        </p:nvSpPr>
        <p:spPr>
          <a:xfrm>
            <a:off x="200925" y="1749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Change Detection: </a:t>
            </a:r>
            <a:r>
              <a:rPr lang="en" sz="2300">
                <a:solidFill>
                  <a:srgbClr val="333333"/>
                </a:solidFill>
                <a:highlight>
                  <a:srgbClr val="FFFFFF"/>
                </a:highlight>
              </a:rPr>
              <a:t>ChangeDetectorRef</a:t>
            </a:r>
            <a:endParaRPr sz="1800">
              <a:solidFill>
                <a:srgbClr val="6E6E6E"/>
              </a:solidFill>
              <a:highlight>
                <a:srgbClr val="FFFFFF"/>
              </a:highlight>
            </a:endParaRPr>
          </a:p>
          <a:p>
            <a:pPr indent="0" lvl="0" marL="0" rtl="0" algn="l">
              <a:lnSpc>
                <a:spcPct val="115000"/>
              </a:lnSpc>
              <a:spcBef>
                <a:spcPts val="0"/>
              </a:spcBef>
              <a:spcAft>
                <a:spcPts val="0"/>
              </a:spcAft>
              <a:buNone/>
            </a:pPr>
            <a:r>
              <a:t/>
            </a:r>
            <a:endParaRPr sz="2300">
              <a:solidFill>
                <a:srgbClr val="333333"/>
              </a:solidFill>
              <a:highlight>
                <a:srgbClr val="FFFFFF"/>
              </a:highlight>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sp>
        <p:nvSpPr>
          <p:cNvPr id="423" name="Google Shape;423;p62"/>
          <p:cNvSpPr txBox="1"/>
          <p:nvPr/>
        </p:nvSpPr>
        <p:spPr>
          <a:xfrm>
            <a:off x="846600" y="4687225"/>
            <a:ext cx="819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oboto"/>
                <a:ea typeface="Roboto"/>
                <a:cs typeface="Roboto"/>
                <a:sym typeface="Roboto"/>
                <a:hlinkClick r:id="rId3"/>
              </a:rPr>
              <a:t>https://angular.io/api/core/ChangeDetectorRef</a:t>
            </a:r>
            <a:r>
              <a:rPr lang="en">
                <a:latin typeface="Roboto"/>
                <a:ea typeface="Roboto"/>
                <a:cs typeface="Roboto"/>
                <a:sym typeface="Roboto"/>
              </a:rPr>
              <a:t> </a:t>
            </a:r>
            <a:endParaRPr>
              <a:latin typeface="Roboto"/>
              <a:ea typeface="Roboto"/>
              <a:cs typeface="Roboto"/>
              <a:sym typeface="Roboto"/>
            </a:endParaRPr>
          </a:p>
        </p:txBody>
      </p:sp>
      <p:pic>
        <p:nvPicPr>
          <p:cNvPr id="424" name="Google Shape;424;p62"/>
          <p:cNvPicPr preferRelativeResize="0"/>
          <p:nvPr/>
        </p:nvPicPr>
        <p:blipFill>
          <a:blip r:embed="rId4">
            <a:alphaModFix/>
          </a:blip>
          <a:stretch>
            <a:fillRect/>
          </a:stretch>
        </p:blipFill>
        <p:spPr>
          <a:xfrm>
            <a:off x="1629150" y="1138238"/>
            <a:ext cx="5629275" cy="2867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3"/>
          <p:cNvPicPr preferRelativeResize="0"/>
          <p:nvPr/>
        </p:nvPicPr>
        <p:blipFill>
          <a:blip r:embed="rId3">
            <a:alphaModFix/>
          </a:blip>
          <a:stretch>
            <a:fillRect/>
          </a:stretch>
        </p:blipFill>
        <p:spPr>
          <a:xfrm>
            <a:off x="76200" y="762000"/>
            <a:ext cx="8991599" cy="4287294"/>
          </a:xfrm>
          <a:prstGeom prst="rect">
            <a:avLst/>
          </a:prstGeom>
          <a:noFill/>
          <a:ln>
            <a:noFill/>
          </a:ln>
        </p:spPr>
      </p:pic>
      <p:sp>
        <p:nvSpPr>
          <p:cNvPr id="430" name="Google Shape;430;p63"/>
          <p:cNvSpPr txBox="1"/>
          <p:nvPr/>
        </p:nvSpPr>
        <p:spPr>
          <a:xfrm>
            <a:off x="3506050" y="762000"/>
            <a:ext cx="2411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450">
                <a:solidFill>
                  <a:srgbClr val="00FF00"/>
                </a:solidFill>
                <a:latin typeface="Roboto"/>
                <a:ea typeface="Roboto"/>
                <a:cs typeface="Roboto"/>
                <a:sym typeface="Roboto"/>
              </a:rPr>
              <a:t>TopBarComponent</a:t>
            </a:r>
            <a:endParaRPr b="1" sz="1800">
              <a:solidFill>
                <a:srgbClr val="00FF00"/>
              </a:solidFill>
              <a:latin typeface="Roboto"/>
              <a:ea typeface="Roboto"/>
              <a:cs typeface="Roboto"/>
              <a:sym typeface="Roboto"/>
            </a:endParaRPr>
          </a:p>
        </p:txBody>
      </p:sp>
      <p:sp>
        <p:nvSpPr>
          <p:cNvPr id="431" name="Google Shape;431;p63"/>
          <p:cNvSpPr/>
          <p:nvPr/>
        </p:nvSpPr>
        <p:spPr>
          <a:xfrm>
            <a:off x="160725" y="798750"/>
            <a:ext cx="8870700" cy="311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3"/>
          <p:cNvSpPr/>
          <p:nvPr/>
        </p:nvSpPr>
        <p:spPr>
          <a:xfrm>
            <a:off x="160725" y="1371375"/>
            <a:ext cx="8870700" cy="35559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3"/>
          <p:cNvSpPr txBox="1"/>
          <p:nvPr/>
        </p:nvSpPr>
        <p:spPr>
          <a:xfrm>
            <a:off x="1265675" y="1465225"/>
            <a:ext cx="21600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CC0000"/>
                </a:solidFill>
                <a:latin typeface="Roboto"/>
                <a:ea typeface="Roboto"/>
                <a:cs typeface="Roboto"/>
                <a:sym typeface="Roboto"/>
              </a:rPr>
              <a:t>ProductListComponent</a:t>
            </a:r>
            <a:endParaRPr b="1">
              <a:solidFill>
                <a:srgbClr val="CC0000"/>
              </a:solidFill>
              <a:latin typeface="Roboto"/>
              <a:ea typeface="Roboto"/>
              <a:cs typeface="Roboto"/>
              <a:sym typeface="Roboto"/>
            </a:endParaRPr>
          </a:p>
          <a:p>
            <a:pPr indent="0" lvl="0" marL="0" rtl="0" algn="l">
              <a:spcBef>
                <a:spcPts val="0"/>
              </a:spcBef>
              <a:spcAft>
                <a:spcPts val="0"/>
              </a:spcAft>
              <a:buNone/>
            </a:pPr>
            <a:r>
              <a:t/>
            </a:r>
            <a:endParaRPr>
              <a:solidFill>
                <a:srgbClr val="CC0000"/>
              </a:solidFill>
              <a:latin typeface="Roboto"/>
              <a:ea typeface="Roboto"/>
              <a:cs typeface="Roboto"/>
              <a:sym typeface="Roboto"/>
            </a:endParaRPr>
          </a:p>
        </p:txBody>
      </p:sp>
      <p:sp>
        <p:nvSpPr>
          <p:cNvPr id="434" name="Google Shape;434;p63"/>
          <p:cNvSpPr/>
          <p:nvPr/>
        </p:nvSpPr>
        <p:spPr>
          <a:xfrm>
            <a:off x="4440275" y="1652650"/>
            <a:ext cx="2330700" cy="1637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txBox="1"/>
          <p:nvPr/>
        </p:nvSpPr>
        <p:spPr>
          <a:xfrm>
            <a:off x="4502175" y="1698000"/>
            <a:ext cx="25902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0000FF"/>
                </a:solidFill>
                <a:latin typeface="Roboto"/>
                <a:ea typeface="Roboto"/>
                <a:cs typeface="Roboto"/>
                <a:sym typeface="Roboto"/>
              </a:rPr>
              <a:t>ProductDetailsComponent</a:t>
            </a:r>
            <a:endParaRPr b="1">
              <a:solidFill>
                <a:srgbClr val="0000FF"/>
              </a:solidFill>
              <a:latin typeface="Roboto"/>
              <a:ea typeface="Roboto"/>
              <a:cs typeface="Roboto"/>
              <a:sym typeface="Roboto"/>
            </a:endParaRPr>
          </a:p>
          <a:p>
            <a:pPr indent="0" lvl="0" marL="0" rtl="0" algn="l">
              <a:spcBef>
                <a:spcPts val="0"/>
              </a:spcBef>
              <a:spcAft>
                <a:spcPts val="0"/>
              </a:spcAft>
              <a:buNone/>
            </a:pPr>
            <a:r>
              <a:t/>
            </a:r>
            <a:endParaRPr>
              <a:solidFill>
                <a:srgbClr val="00FFFF"/>
              </a:solidFill>
              <a:latin typeface="Roboto"/>
              <a:ea typeface="Roboto"/>
              <a:cs typeface="Roboto"/>
              <a:sym typeface="Roboto"/>
            </a:endParaRPr>
          </a:p>
        </p:txBody>
      </p:sp>
      <p:cxnSp>
        <p:nvCxnSpPr>
          <p:cNvPr id="436" name="Google Shape;436;p63"/>
          <p:cNvCxnSpPr/>
          <p:nvPr/>
        </p:nvCxnSpPr>
        <p:spPr>
          <a:xfrm flipH="1" rot="10800000">
            <a:off x="6258600" y="1110300"/>
            <a:ext cx="2240100" cy="1908600"/>
          </a:xfrm>
          <a:prstGeom prst="straightConnector1">
            <a:avLst/>
          </a:prstGeom>
          <a:noFill/>
          <a:ln cap="flat" cmpd="sng" w="9525">
            <a:solidFill>
              <a:srgbClr val="CC0000"/>
            </a:solidFill>
            <a:prstDash val="solid"/>
            <a:round/>
            <a:headEnd len="med" w="med" type="none"/>
            <a:tailEnd len="med" w="med" type="triangle"/>
          </a:ln>
        </p:spPr>
      </p:cxnSp>
      <p:sp>
        <p:nvSpPr>
          <p:cNvPr id="437" name="Google Shape;437;p63"/>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Assignment</a:t>
            </a:r>
            <a:endParaRPr b="1" sz="1700">
              <a:highlight>
                <a:schemeClr val="lt1"/>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4"/>
          <p:cNvPicPr preferRelativeResize="0"/>
          <p:nvPr/>
        </p:nvPicPr>
        <p:blipFill>
          <a:blip r:embed="rId3">
            <a:alphaModFix/>
          </a:blip>
          <a:stretch>
            <a:fillRect/>
          </a:stretch>
        </p:blipFill>
        <p:spPr>
          <a:xfrm>
            <a:off x="152400" y="762000"/>
            <a:ext cx="8839199" cy="4537326"/>
          </a:xfrm>
          <a:prstGeom prst="rect">
            <a:avLst/>
          </a:prstGeom>
          <a:noFill/>
          <a:ln>
            <a:noFill/>
          </a:ln>
        </p:spPr>
      </p:pic>
      <p:sp>
        <p:nvSpPr>
          <p:cNvPr id="443" name="Google Shape;443;p64"/>
          <p:cNvSpPr/>
          <p:nvPr/>
        </p:nvSpPr>
        <p:spPr>
          <a:xfrm>
            <a:off x="200925" y="807906"/>
            <a:ext cx="8659500" cy="4371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4"/>
          <p:cNvSpPr txBox="1"/>
          <p:nvPr/>
        </p:nvSpPr>
        <p:spPr>
          <a:xfrm>
            <a:off x="3074050" y="893428"/>
            <a:ext cx="26421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00FF00"/>
                </a:solidFill>
                <a:latin typeface="Roboto"/>
                <a:ea typeface="Roboto"/>
                <a:cs typeface="Roboto"/>
                <a:sym typeface="Roboto"/>
              </a:rPr>
              <a:t>TopBarComponent</a:t>
            </a:r>
            <a:endParaRPr b="1">
              <a:solidFill>
                <a:srgbClr val="00FF00"/>
              </a:solidFill>
              <a:latin typeface="Roboto"/>
              <a:ea typeface="Roboto"/>
              <a:cs typeface="Roboto"/>
              <a:sym typeface="Roboto"/>
            </a:endParaRPr>
          </a:p>
          <a:p>
            <a:pPr indent="0" lvl="0" marL="0" rtl="0" algn="l">
              <a:spcBef>
                <a:spcPts val="0"/>
              </a:spcBef>
              <a:spcAft>
                <a:spcPts val="0"/>
              </a:spcAft>
              <a:buNone/>
            </a:pPr>
            <a:r>
              <a:t/>
            </a:r>
            <a:endParaRPr b="1">
              <a:solidFill>
                <a:srgbClr val="00FF00"/>
              </a:solidFill>
              <a:latin typeface="Roboto"/>
              <a:ea typeface="Roboto"/>
              <a:cs typeface="Roboto"/>
              <a:sym typeface="Roboto"/>
            </a:endParaRPr>
          </a:p>
        </p:txBody>
      </p:sp>
      <p:sp>
        <p:nvSpPr>
          <p:cNvPr id="445" name="Google Shape;445;p64"/>
          <p:cNvSpPr/>
          <p:nvPr/>
        </p:nvSpPr>
        <p:spPr>
          <a:xfrm>
            <a:off x="236925" y="1397143"/>
            <a:ext cx="5555400" cy="34785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4"/>
          <p:cNvSpPr txBox="1"/>
          <p:nvPr/>
        </p:nvSpPr>
        <p:spPr>
          <a:xfrm>
            <a:off x="2390925" y="4210244"/>
            <a:ext cx="19488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CC0000"/>
                </a:solidFill>
                <a:latin typeface="Roboto"/>
                <a:ea typeface="Roboto"/>
                <a:cs typeface="Roboto"/>
                <a:sym typeface="Roboto"/>
              </a:rPr>
              <a:t>CheckOutComponent</a:t>
            </a:r>
            <a:endParaRPr b="1">
              <a:solidFill>
                <a:srgbClr val="CC0000"/>
              </a:solidFill>
              <a:latin typeface="Roboto"/>
              <a:ea typeface="Roboto"/>
              <a:cs typeface="Roboto"/>
              <a:sym typeface="Roboto"/>
            </a:endParaRPr>
          </a:p>
          <a:p>
            <a:pPr indent="0" lvl="0" marL="0" rtl="0" algn="l">
              <a:spcBef>
                <a:spcPts val="0"/>
              </a:spcBef>
              <a:spcAft>
                <a:spcPts val="0"/>
              </a:spcAft>
              <a:buNone/>
            </a:pPr>
            <a:r>
              <a:t/>
            </a:r>
            <a:endParaRPr b="1">
              <a:solidFill>
                <a:srgbClr val="CC0000"/>
              </a:solidFill>
              <a:latin typeface="Roboto"/>
              <a:ea typeface="Roboto"/>
              <a:cs typeface="Roboto"/>
              <a:sym typeface="Roboto"/>
            </a:endParaRPr>
          </a:p>
        </p:txBody>
      </p:sp>
      <p:sp>
        <p:nvSpPr>
          <p:cNvPr id="447" name="Google Shape;447;p64"/>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Assignment</a:t>
            </a:r>
            <a:endParaRPr b="1" sz="1700">
              <a:highlight>
                <a:schemeClr val="lt1"/>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5"/>
          <p:cNvPicPr preferRelativeResize="0"/>
          <p:nvPr/>
        </p:nvPicPr>
        <p:blipFill>
          <a:blip r:embed="rId3">
            <a:alphaModFix/>
          </a:blip>
          <a:stretch>
            <a:fillRect/>
          </a:stretch>
        </p:blipFill>
        <p:spPr>
          <a:xfrm>
            <a:off x="1076625" y="615250"/>
            <a:ext cx="6314626" cy="4467975"/>
          </a:xfrm>
          <a:prstGeom prst="rect">
            <a:avLst/>
          </a:prstGeom>
          <a:noFill/>
          <a:ln>
            <a:noFill/>
          </a:ln>
        </p:spPr>
      </p:pic>
      <p:sp>
        <p:nvSpPr>
          <p:cNvPr id="453" name="Google Shape;453;p65"/>
          <p:cNvSpPr/>
          <p:nvPr/>
        </p:nvSpPr>
        <p:spPr>
          <a:xfrm>
            <a:off x="1195450" y="733350"/>
            <a:ext cx="5897100" cy="421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5"/>
          <p:cNvSpPr txBox="1"/>
          <p:nvPr/>
        </p:nvSpPr>
        <p:spPr>
          <a:xfrm>
            <a:off x="3696900" y="662275"/>
            <a:ext cx="26421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00FF00"/>
                </a:solidFill>
                <a:latin typeface="Roboto"/>
                <a:ea typeface="Roboto"/>
                <a:cs typeface="Roboto"/>
                <a:sym typeface="Roboto"/>
              </a:rPr>
              <a:t>TopBarComponent</a:t>
            </a:r>
            <a:endParaRPr b="1">
              <a:solidFill>
                <a:srgbClr val="00FF00"/>
              </a:solidFill>
              <a:latin typeface="Roboto"/>
              <a:ea typeface="Roboto"/>
              <a:cs typeface="Roboto"/>
              <a:sym typeface="Roboto"/>
            </a:endParaRPr>
          </a:p>
          <a:p>
            <a:pPr indent="0" lvl="0" marL="0" rtl="0" algn="l">
              <a:spcBef>
                <a:spcPts val="0"/>
              </a:spcBef>
              <a:spcAft>
                <a:spcPts val="0"/>
              </a:spcAft>
              <a:buNone/>
            </a:pPr>
            <a:r>
              <a:t/>
            </a:r>
            <a:endParaRPr b="1">
              <a:solidFill>
                <a:srgbClr val="00FF00"/>
              </a:solidFill>
              <a:latin typeface="Roboto"/>
              <a:ea typeface="Roboto"/>
              <a:cs typeface="Roboto"/>
              <a:sym typeface="Roboto"/>
            </a:endParaRPr>
          </a:p>
        </p:txBody>
      </p:sp>
      <p:sp>
        <p:nvSpPr>
          <p:cNvPr id="455" name="Google Shape;455;p65"/>
          <p:cNvSpPr/>
          <p:nvPr/>
        </p:nvSpPr>
        <p:spPr>
          <a:xfrm>
            <a:off x="1145225" y="1506875"/>
            <a:ext cx="5043000" cy="36057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5"/>
          <p:cNvSpPr txBox="1"/>
          <p:nvPr/>
        </p:nvSpPr>
        <p:spPr>
          <a:xfrm>
            <a:off x="3857625" y="2400225"/>
            <a:ext cx="26421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a:solidFill>
                  <a:srgbClr val="CC0000"/>
                </a:solidFill>
                <a:latin typeface="Roboto"/>
                <a:ea typeface="Roboto"/>
                <a:cs typeface="Roboto"/>
                <a:sym typeface="Roboto"/>
              </a:rPr>
              <a:t>ProductCreateComponent</a:t>
            </a:r>
            <a:endParaRPr b="1">
              <a:solidFill>
                <a:srgbClr val="CC0000"/>
              </a:solidFill>
              <a:latin typeface="Roboto"/>
              <a:ea typeface="Roboto"/>
              <a:cs typeface="Roboto"/>
              <a:sym typeface="Roboto"/>
            </a:endParaRPr>
          </a:p>
          <a:p>
            <a:pPr indent="0" lvl="0" marL="0" rtl="0" algn="l">
              <a:spcBef>
                <a:spcPts val="0"/>
              </a:spcBef>
              <a:spcAft>
                <a:spcPts val="0"/>
              </a:spcAft>
              <a:buNone/>
            </a:pPr>
            <a:r>
              <a:t/>
            </a:r>
            <a:endParaRPr b="1">
              <a:solidFill>
                <a:srgbClr val="CC0000"/>
              </a:solidFill>
              <a:latin typeface="Roboto"/>
              <a:ea typeface="Roboto"/>
              <a:cs typeface="Roboto"/>
              <a:sym typeface="Roboto"/>
            </a:endParaRPr>
          </a:p>
        </p:txBody>
      </p:sp>
      <p:sp>
        <p:nvSpPr>
          <p:cNvPr id="457" name="Google Shape;457;p65"/>
          <p:cNvSpPr txBox="1"/>
          <p:nvPr>
            <p:ph idx="4294967295" type="title"/>
          </p:nvPr>
        </p:nvSpPr>
        <p:spPr>
          <a:xfrm>
            <a:off x="277125" y="225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Assignment</a:t>
            </a:r>
            <a:endParaRPr b="1" sz="17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6"/>
          <p:cNvPicPr preferRelativeResize="0"/>
          <p:nvPr/>
        </p:nvPicPr>
        <p:blipFill>
          <a:blip r:embed="rId3">
            <a:alphaModFix/>
          </a:blip>
          <a:stretch>
            <a:fillRect/>
          </a:stretch>
        </p:blipFill>
        <p:spPr>
          <a:xfrm>
            <a:off x="977900" y="622050"/>
            <a:ext cx="6715125" cy="3419475"/>
          </a:xfrm>
          <a:prstGeom prst="rect">
            <a:avLst/>
          </a:prstGeom>
          <a:noFill/>
          <a:ln>
            <a:noFill/>
          </a:ln>
        </p:spPr>
      </p:pic>
      <p:sp>
        <p:nvSpPr>
          <p:cNvPr id="463" name="Google Shape;463;p66"/>
          <p:cNvSpPr txBox="1"/>
          <p:nvPr/>
        </p:nvSpPr>
        <p:spPr>
          <a:xfrm>
            <a:off x="912125" y="4041525"/>
            <a:ext cx="6780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Communicate using service between product-list, check-out and product-create service</a:t>
            </a:r>
            <a:br>
              <a:rPr lang="en" sz="1800">
                <a:latin typeface="Roboto"/>
                <a:ea typeface="Roboto"/>
                <a:cs typeface="Roboto"/>
                <a:sym typeface="Roboto"/>
              </a:rPr>
            </a:br>
            <a:r>
              <a:rPr lang="en" sz="1800" u="sng">
                <a:solidFill>
                  <a:schemeClr val="hlink"/>
                </a:solidFill>
                <a:latin typeface="Roboto"/>
                <a:ea typeface="Roboto"/>
                <a:cs typeface="Roboto"/>
                <a:sym typeface="Roboto"/>
                <a:hlinkClick r:id="rId4"/>
              </a:rPr>
              <a:t>https://kms-angular-training.azurewebsites.net/</a:t>
            </a:r>
            <a:r>
              <a:rPr lang="en" sz="1800">
                <a:latin typeface="Roboto"/>
                <a:ea typeface="Roboto"/>
                <a:cs typeface="Roboto"/>
                <a:sym typeface="Roboto"/>
              </a:rPr>
              <a:t> </a:t>
            </a:r>
            <a:endParaRPr sz="1800">
              <a:latin typeface="Roboto"/>
              <a:ea typeface="Roboto"/>
              <a:cs typeface="Roboto"/>
              <a:sym typeface="Roboto"/>
            </a:endParaRPr>
          </a:p>
        </p:txBody>
      </p:sp>
      <p:sp>
        <p:nvSpPr>
          <p:cNvPr id="464" name="Google Shape;464;p66"/>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Assignment</a:t>
            </a:r>
            <a:endParaRPr b="1" sz="1700">
              <a:highlight>
                <a:schemeClr val="lt1"/>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Service and Dependency Injection</a:t>
            </a:r>
            <a:endParaRPr b="1" sz="1700">
              <a:highlight>
                <a:schemeClr val="lt1"/>
              </a:highlight>
            </a:endParaRPr>
          </a:p>
        </p:txBody>
      </p:sp>
      <p:sp>
        <p:nvSpPr>
          <p:cNvPr id="470" name="Google Shape;470;p67"/>
          <p:cNvSpPr txBox="1"/>
          <p:nvPr/>
        </p:nvSpPr>
        <p:spPr>
          <a:xfrm>
            <a:off x="1366250" y="924225"/>
            <a:ext cx="69417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Dependency Inversion Principle (DIP)</a:t>
            </a:r>
            <a:r>
              <a:rPr lang="en">
                <a:latin typeface="Roboto"/>
                <a:ea typeface="Roboto"/>
                <a:cs typeface="Roboto"/>
                <a:sym typeface="Roboto"/>
              </a:rPr>
              <a:t>: </a:t>
            </a:r>
            <a:r>
              <a:rPr lang="en">
                <a:solidFill>
                  <a:srgbClr val="202122"/>
                </a:solidFill>
                <a:highlight>
                  <a:srgbClr val="FFFFFF"/>
                </a:highlight>
                <a:latin typeface="Roboto"/>
                <a:ea typeface="Roboto"/>
                <a:cs typeface="Roboto"/>
                <a:sym typeface="Roboto"/>
              </a:rPr>
              <a:t> decoupling dependencies between high-level and low-level layers through shared abstractions</a:t>
            </a:r>
            <a:endParaRPr>
              <a:solidFill>
                <a:srgbClr val="202122"/>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solidFill>
                <a:srgbClr val="202122"/>
              </a:solidFill>
              <a:highlight>
                <a:srgbClr val="FFFFFF"/>
              </a:highlight>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Invert of Control (IoC)</a:t>
            </a:r>
            <a:r>
              <a:rPr lang="en">
                <a:latin typeface="Roboto"/>
                <a:ea typeface="Roboto"/>
                <a:cs typeface="Roboto"/>
                <a:sym typeface="Roboto"/>
              </a:rPr>
              <a:t> - aka the Holywood Principle: </a:t>
            </a:r>
            <a:r>
              <a:rPr i="1" lang="en">
                <a:solidFill>
                  <a:srgbClr val="303633"/>
                </a:solidFill>
                <a:highlight>
                  <a:srgbClr val="FFFFFF"/>
                </a:highlight>
                <a:latin typeface="Roboto"/>
                <a:ea typeface="Roboto"/>
                <a:cs typeface="Roboto"/>
                <a:sym typeface="Roboto"/>
              </a:rPr>
              <a:t>"Don't call us, we'll call you"</a:t>
            </a:r>
            <a:endParaRPr i="1">
              <a:solidFill>
                <a:srgbClr val="303633"/>
              </a:solidFill>
              <a:highlight>
                <a:srgbClr val="FFFFFF"/>
              </a:highlight>
              <a:latin typeface="Roboto"/>
              <a:ea typeface="Roboto"/>
              <a:cs typeface="Roboto"/>
              <a:sym typeface="Roboto"/>
            </a:endParaRPr>
          </a:p>
          <a:p>
            <a:pPr indent="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inverts the flow of control as compared to traditional control flow (procedural programming)</a:t>
            </a:r>
            <a:endParaRPr>
              <a:solidFill>
                <a:srgbClr val="202122"/>
              </a:solidFill>
              <a:highlight>
                <a:srgbClr val="FFFFFF"/>
              </a:highlight>
              <a:latin typeface="Roboto"/>
              <a:ea typeface="Roboto"/>
              <a:cs typeface="Roboto"/>
              <a:sym typeface="Roboto"/>
            </a:endParaRPr>
          </a:p>
          <a:p>
            <a:pPr indent="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a:t>
            </a:r>
            <a:r>
              <a:rPr lang="en" u="sng">
                <a:solidFill>
                  <a:schemeClr val="hlink"/>
                </a:solidFill>
                <a:highlight>
                  <a:srgbClr val="FFFFFF"/>
                </a:highlight>
                <a:latin typeface="Roboto"/>
                <a:ea typeface="Roboto"/>
                <a:cs typeface="Roboto"/>
                <a:sym typeface="Roboto"/>
                <a:hlinkClick r:id="rId3"/>
              </a:rPr>
              <a:t>https://martinfowler.com/bliki/InversionOfControl.html</a:t>
            </a:r>
            <a:r>
              <a:rPr lang="en">
                <a:solidFill>
                  <a:srgbClr val="202122"/>
                </a:solidFill>
                <a:highlight>
                  <a:srgbClr val="FFFFFF"/>
                </a:highlight>
                <a:latin typeface="Roboto"/>
                <a:ea typeface="Roboto"/>
                <a:cs typeface="Roboto"/>
                <a:sym typeface="Roboto"/>
              </a:rPr>
              <a:t> )</a:t>
            </a:r>
            <a:endParaRPr>
              <a:solidFill>
                <a:srgbClr val="202122"/>
              </a:solidFill>
              <a:highlight>
                <a:srgbClr val="FFFFFF"/>
              </a:highlight>
              <a:latin typeface="Roboto"/>
              <a:ea typeface="Roboto"/>
              <a:cs typeface="Roboto"/>
              <a:sym typeface="Roboto"/>
            </a:endParaRPr>
          </a:p>
          <a:p>
            <a:pPr indent="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to implement inversion of control:</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Service locator pattern</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Delegate</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template method design pattern</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strategy design pattern</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Event</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 Dependency Injection</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rPr lang="en">
                <a:solidFill>
                  <a:srgbClr val="202122"/>
                </a:solidFill>
                <a:highlight>
                  <a:srgbClr val="FFFFFF"/>
                </a:highlight>
                <a:latin typeface="Roboto"/>
                <a:ea typeface="Roboto"/>
                <a:cs typeface="Roboto"/>
                <a:sym typeface="Roboto"/>
              </a:rPr>
              <a:t>...</a:t>
            </a:r>
            <a:endParaRPr>
              <a:solidFill>
                <a:srgbClr val="202122"/>
              </a:solidFill>
              <a:highlight>
                <a:srgbClr val="FFFFFF"/>
              </a:highlight>
              <a:latin typeface="Roboto"/>
              <a:ea typeface="Roboto"/>
              <a:cs typeface="Roboto"/>
              <a:sym typeface="Roboto"/>
            </a:endParaRPr>
          </a:p>
          <a:p>
            <a:pPr indent="457200" lvl="0" marL="457200" rtl="0" algn="l">
              <a:spcBef>
                <a:spcPts val="0"/>
              </a:spcBef>
              <a:spcAft>
                <a:spcPts val="0"/>
              </a:spcAft>
              <a:buNone/>
            </a:pPr>
            <a:r>
              <a:t/>
            </a:r>
            <a:endParaRPr>
              <a:solidFill>
                <a:srgbClr val="202122"/>
              </a:solidFill>
              <a:highlight>
                <a:srgbClr val="FFFFFF"/>
              </a:highlight>
              <a:latin typeface="Roboto"/>
              <a:ea typeface="Roboto"/>
              <a:cs typeface="Roboto"/>
              <a:sym typeface="Roboto"/>
            </a:endParaRPr>
          </a:p>
          <a:p>
            <a:pPr indent="-317500" lvl="0" marL="457200" rtl="0" algn="l">
              <a:spcBef>
                <a:spcPts val="0"/>
              </a:spcBef>
              <a:spcAft>
                <a:spcPts val="0"/>
              </a:spcAft>
              <a:buClr>
                <a:srgbClr val="202122"/>
              </a:buClr>
              <a:buSzPts val="1400"/>
              <a:buFont typeface="Roboto"/>
              <a:buChar char="-"/>
            </a:pPr>
            <a:r>
              <a:rPr b="1" lang="en">
                <a:solidFill>
                  <a:srgbClr val="202122"/>
                </a:solidFill>
                <a:highlight>
                  <a:srgbClr val="FFFFFF"/>
                </a:highlight>
                <a:latin typeface="Roboto"/>
                <a:ea typeface="Roboto"/>
                <a:cs typeface="Roboto"/>
                <a:sym typeface="Roboto"/>
              </a:rPr>
              <a:t>Dependency Injection (DI): </a:t>
            </a:r>
            <a:r>
              <a:rPr lang="en">
                <a:solidFill>
                  <a:srgbClr val="202122"/>
                </a:solidFill>
                <a:highlight>
                  <a:srgbClr val="FFFFFF"/>
                </a:highlight>
                <a:latin typeface="Roboto"/>
                <a:ea typeface="Roboto"/>
                <a:cs typeface="Roboto"/>
                <a:sym typeface="Roboto"/>
              </a:rPr>
              <a:t>...</a:t>
            </a:r>
            <a:endParaRPr>
              <a:solidFill>
                <a:srgbClr val="2021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Service and Dependency Injection</a:t>
            </a:r>
            <a:endParaRPr b="1" sz="1700">
              <a:highlight>
                <a:schemeClr val="lt1"/>
              </a:highlight>
            </a:endParaRPr>
          </a:p>
        </p:txBody>
      </p:sp>
      <p:sp>
        <p:nvSpPr>
          <p:cNvPr id="476" name="Google Shape;476;p68"/>
          <p:cNvSpPr txBox="1"/>
          <p:nvPr/>
        </p:nvSpPr>
        <p:spPr>
          <a:xfrm>
            <a:off x="1366250" y="619425"/>
            <a:ext cx="6941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02122"/>
              </a:buClr>
              <a:buSzPts val="1400"/>
              <a:buFont typeface="Roboto"/>
              <a:buChar char="-"/>
            </a:pPr>
            <a:r>
              <a:rPr b="1" lang="en">
                <a:solidFill>
                  <a:srgbClr val="202122"/>
                </a:solidFill>
                <a:highlight>
                  <a:srgbClr val="FFFFFF"/>
                </a:highlight>
                <a:latin typeface="Roboto"/>
                <a:ea typeface="Roboto"/>
                <a:cs typeface="Roboto"/>
                <a:sym typeface="Roboto"/>
              </a:rPr>
              <a:t>Dependency Injection (DI): </a:t>
            </a:r>
            <a:endParaRPr b="1">
              <a:solidFill>
                <a:srgbClr val="202122"/>
              </a:solidFill>
              <a:highlight>
                <a:srgbClr val="FFFFFF"/>
              </a:highlight>
              <a:latin typeface="Roboto"/>
              <a:ea typeface="Roboto"/>
              <a:cs typeface="Roboto"/>
              <a:sym typeface="Roboto"/>
            </a:endParaRPr>
          </a:p>
          <a:p>
            <a:pPr indent="-317500" lvl="0" marL="914400" rtl="0" algn="l">
              <a:spcBef>
                <a:spcPts val="0"/>
              </a:spcBef>
              <a:spcAft>
                <a:spcPts val="0"/>
              </a:spcAft>
              <a:buSzPts val="1400"/>
              <a:buFont typeface="Roboto"/>
              <a:buChar char="+"/>
            </a:pPr>
            <a:r>
              <a:rPr lang="en">
                <a:solidFill>
                  <a:srgbClr val="202122"/>
                </a:solidFill>
                <a:highlight>
                  <a:srgbClr val="FFFFFF"/>
                </a:highlight>
                <a:latin typeface="Roboto"/>
                <a:ea typeface="Roboto"/>
                <a:cs typeface="Roboto"/>
                <a:sym typeface="Roboto"/>
              </a:rPr>
              <a:t>is a technique in which an object receives other objects that it depends on, called dependencies.</a:t>
            </a:r>
            <a:endParaRPr>
              <a:solidFill>
                <a:srgbClr val="202122"/>
              </a:solidFill>
              <a:highlight>
                <a:srgbClr val="FFFFFF"/>
              </a:highlight>
              <a:latin typeface="Roboto"/>
              <a:ea typeface="Roboto"/>
              <a:cs typeface="Roboto"/>
              <a:sym typeface="Roboto"/>
            </a:endParaRPr>
          </a:p>
          <a:p>
            <a:pPr indent="-317500" lvl="0" marL="914400" rtl="0" algn="l">
              <a:spcBef>
                <a:spcPts val="0"/>
              </a:spcBef>
              <a:spcAft>
                <a:spcPts val="0"/>
              </a:spcAft>
              <a:buSzPts val="1400"/>
              <a:buFont typeface="Roboto"/>
              <a:buChar char="+"/>
            </a:pPr>
            <a:r>
              <a:rPr lang="en">
                <a:solidFill>
                  <a:srgbClr val="202122"/>
                </a:solidFill>
                <a:highlight>
                  <a:srgbClr val="FFFFFF"/>
                </a:highlight>
                <a:latin typeface="Roboto"/>
                <a:ea typeface="Roboto"/>
                <a:cs typeface="Roboto"/>
                <a:sym typeface="Roboto"/>
              </a:rPr>
              <a:t>The receiving object is called a client and</a:t>
            </a:r>
            <a:endParaRPr>
              <a:solidFill>
                <a:srgbClr val="202122"/>
              </a:solidFill>
              <a:highlight>
                <a:srgbClr val="FFFFFF"/>
              </a:highlight>
              <a:latin typeface="Roboto"/>
              <a:ea typeface="Roboto"/>
              <a:cs typeface="Roboto"/>
              <a:sym typeface="Roboto"/>
            </a:endParaRPr>
          </a:p>
          <a:p>
            <a:pPr indent="-317500" lvl="0" marL="914400" rtl="0" algn="l">
              <a:spcBef>
                <a:spcPts val="0"/>
              </a:spcBef>
              <a:spcAft>
                <a:spcPts val="0"/>
              </a:spcAft>
              <a:buSzPts val="1400"/>
              <a:buFont typeface="Roboto"/>
              <a:buChar char="+"/>
            </a:pPr>
            <a:r>
              <a:rPr lang="en">
                <a:solidFill>
                  <a:srgbClr val="202122"/>
                </a:solidFill>
                <a:highlight>
                  <a:srgbClr val="FFFFFF"/>
                </a:highlight>
                <a:latin typeface="Roboto"/>
                <a:ea typeface="Roboto"/>
                <a:cs typeface="Roboto"/>
                <a:sym typeface="Roboto"/>
              </a:rPr>
              <a:t>The passed-in ('injected') object is called a service</a:t>
            </a:r>
            <a:endParaRPr>
              <a:solidFill>
                <a:srgbClr val="202122"/>
              </a:solidFill>
              <a:highlight>
                <a:srgbClr val="FFFFFF"/>
              </a:highlight>
              <a:latin typeface="Roboto"/>
              <a:ea typeface="Roboto"/>
              <a:cs typeface="Roboto"/>
              <a:sym typeface="Roboto"/>
            </a:endParaRPr>
          </a:p>
          <a:p>
            <a:pPr indent="-317500" lvl="0" marL="914400" rtl="0" algn="l">
              <a:spcBef>
                <a:spcPts val="0"/>
              </a:spcBef>
              <a:spcAft>
                <a:spcPts val="0"/>
              </a:spcAft>
              <a:buSzPts val="1400"/>
              <a:buFont typeface="Roboto"/>
              <a:buChar char="+"/>
            </a:pPr>
            <a:r>
              <a:rPr lang="en">
                <a:solidFill>
                  <a:srgbClr val="202122"/>
                </a:solidFill>
                <a:highlight>
                  <a:srgbClr val="FFFFFF"/>
                </a:highlight>
                <a:latin typeface="Roboto"/>
                <a:ea typeface="Roboto"/>
                <a:cs typeface="Roboto"/>
                <a:sym typeface="Roboto"/>
              </a:rPr>
              <a:t>The code that passes the service to the client is called the injector</a:t>
            </a:r>
            <a:endParaRPr>
              <a:solidFill>
                <a:srgbClr val="202122"/>
              </a:solidFill>
              <a:highlight>
                <a:srgbClr val="FFFFFF"/>
              </a:highlight>
              <a:latin typeface="Roboto"/>
              <a:ea typeface="Roboto"/>
              <a:cs typeface="Roboto"/>
              <a:sym typeface="Roboto"/>
            </a:endParaRPr>
          </a:p>
          <a:p>
            <a:pPr indent="-317500" lvl="0" marL="914400" rtl="0" algn="l">
              <a:spcBef>
                <a:spcPts val="0"/>
              </a:spcBef>
              <a:spcAft>
                <a:spcPts val="0"/>
              </a:spcAft>
              <a:buSzPts val="1400"/>
              <a:buFont typeface="Roboto"/>
              <a:buChar char="+"/>
            </a:pPr>
            <a:r>
              <a:rPr lang="en">
                <a:solidFill>
                  <a:srgbClr val="202122"/>
                </a:solidFill>
                <a:highlight>
                  <a:srgbClr val="FFFFFF"/>
                </a:highlight>
                <a:latin typeface="Roboto"/>
                <a:ea typeface="Roboto"/>
                <a:cs typeface="Roboto"/>
                <a:sym typeface="Roboto"/>
              </a:rPr>
              <a:t>Instead of the client specifying which service it will use, the injector tells the client what service to use</a:t>
            </a:r>
            <a:endParaRPr b="1">
              <a:solidFill>
                <a:srgbClr val="2021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77" name="Google Shape;477;p68"/>
          <p:cNvPicPr preferRelativeResize="0"/>
          <p:nvPr/>
        </p:nvPicPr>
        <p:blipFill>
          <a:blip r:embed="rId3">
            <a:alphaModFix/>
          </a:blip>
          <a:stretch>
            <a:fillRect/>
          </a:stretch>
        </p:blipFill>
        <p:spPr>
          <a:xfrm>
            <a:off x="822800" y="2503750"/>
            <a:ext cx="7699300" cy="26397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9"/>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Angular’s DI Framework</a:t>
            </a:r>
            <a:endParaRPr b="1" sz="1700">
              <a:highlight>
                <a:schemeClr val="lt1"/>
              </a:highlight>
            </a:endParaRPr>
          </a:p>
        </p:txBody>
      </p:sp>
      <p:pic>
        <p:nvPicPr>
          <p:cNvPr id="483" name="Google Shape;483;p69"/>
          <p:cNvPicPr preferRelativeResize="0"/>
          <p:nvPr/>
        </p:nvPicPr>
        <p:blipFill>
          <a:blip r:embed="rId3">
            <a:alphaModFix/>
          </a:blip>
          <a:stretch>
            <a:fillRect/>
          </a:stretch>
        </p:blipFill>
        <p:spPr>
          <a:xfrm>
            <a:off x="3790575" y="2762148"/>
            <a:ext cx="5243626" cy="2144375"/>
          </a:xfrm>
          <a:prstGeom prst="rect">
            <a:avLst/>
          </a:prstGeom>
          <a:noFill/>
          <a:ln>
            <a:noFill/>
          </a:ln>
        </p:spPr>
      </p:pic>
      <p:pic>
        <p:nvPicPr>
          <p:cNvPr id="484" name="Google Shape;484;p69"/>
          <p:cNvPicPr preferRelativeResize="0"/>
          <p:nvPr/>
        </p:nvPicPr>
        <p:blipFill>
          <a:blip r:embed="rId4">
            <a:alphaModFix/>
          </a:blip>
          <a:stretch>
            <a:fillRect/>
          </a:stretch>
        </p:blipFill>
        <p:spPr>
          <a:xfrm>
            <a:off x="403550" y="2778077"/>
            <a:ext cx="3313213" cy="2152748"/>
          </a:xfrm>
          <a:prstGeom prst="rect">
            <a:avLst/>
          </a:prstGeom>
          <a:noFill/>
          <a:ln>
            <a:noFill/>
          </a:ln>
        </p:spPr>
      </p:pic>
      <p:pic>
        <p:nvPicPr>
          <p:cNvPr id="485" name="Google Shape;485;p69"/>
          <p:cNvPicPr preferRelativeResize="0"/>
          <p:nvPr/>
        </p:nvPicPr>
        <p:blipFill>
          <a:blip r:embed="rId5">
            <a:alphaModFix/>
          </a:blip>
          <a:stretch>
            <a:fillRect/>
          </a:stretch>
        </p:blipFill>
        <p:spPr>
          <a:xfrm>
            <a:off x="1367950" y="819650"/>
            <a:ext cx="4619900" cy="17900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Angular’s DI Framework</a:t>
            </a:r>
            <a:endParaRPr b="1" sz="1700">
              <a:highlight>
                <a:schemeClr val="lt1"/>
              </a:highlight>
            </a:endParaRPr>
          </a:p>
        </p:txBody>
      </p:sp>
      <p:sp>
        <p:nvSpPr>
          <p:cNvPr id="491" name="Google Shape;491;p70"/>
          <p:cNvSpPr txBox="1"/>
          <p:nvPr/>
        </p:nvSpPr>
        <p:spPr>
          <a:xfrm>
            <a:off x="703225" y="1125150"/>
            <a:ext cx="7042200" cy="19701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sz="1700">
                <a:solidFill>
                  <a:srgbClr val="444444"/>
                </a:solidFill>
                <a:highlight>
                  <a:srgbClr val="FFFFFF"/>
                </a:highlight>
                <a:latin typeface="Roboto"/>
                <a:ea typeface="Roboto"/>
                <a:cs typeface="Roboto"/>
                <a:sym typeface="Roboto"/>
              </a:rPr>
              <a:t>The </a:t>
            </a:r>
            <a:r>
              <a:rPr lang="en" sz="1700">
                <a:solidFill>
                  <a:srgbClr val="005CC5"/>
                </a:solidFill>
                <a:latin typeface="Roboto"/>
                <a:ea typeface="Roboto"/>
                <a:cs typeface="Roboto"/>
                <a:sym typeface="Roboto"/>
              </a:rPr>
              <a:t>@Injectable()</a:t>
            </a:r>
            <a:r>
              <a:rPr lang="en" sz="1700">
                <a:solidFill>
                  <a:srgbClr val="444444"/>
                </a:solidFill>
                <a:highlight>
                  <a:srgbClr val="FFFFFF"/>
                </a:highlight>
                <a:latin typeface="Roboto"/>
                <a:ea typeface="Roboto"/>
                <a:cs typeface="Roboto"/>
                <a:sym typeface="Roboto"/>
              </a:rPr>
              <a:t> decorator specifies that Angular can use this class in the DI system</a:t>
            </a:r>
            <a:endParaRPr sz="1700">
              <a:solidFill>
                <a:srgbClr val="444444"/>
              </a:solidFill>
              <a:highlight>
                <a:srgbClr val="FFFFFF"/>
              </a:highlight>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The metadata,</a:t>
            </a:r>
            <a:r>
              <a:rPr lang="en" sz="1700">
                <a:solidFill>
                  <a:srgbClr val="005CC5"/>
                </a:solidFill>
                <a:highlight>
                  <a:srgbClr val="FFFFFF"/>
                </a:highlight>
                <a:latin typeface="Roboto"/>
                <a:ea typeface="Roboto"/>
                <a:cs typeface="Roboto"/>
                <a:sym typeface="Roboto"/>
              </a:rPr>
              <a:t> </a:t>
            </a:r>
            <a:r>
              <a:rPr lang="en" sz="1700">
                <a:solidFill>
                  <a:srgbClr val="005CC5"/>
                </a:solidFill>
                <a:latin typeface="Roboto"/>
                <a:ea typeface="Roboto"/>
                <a:cs typeface="Roboto"/>
                <a:sym typeface="Roboto"/>
              </a:rPr>
              <a:t>providedIn: 'root'</a:t>
            </a:r>
            <a:r>
              <a:rPr lang="en" sz="1700">
                <a:solidFill>
                  <a:srgbClr val="444444"/>
                </a:solidFill>
                <a:highlight>
                  <a:srgbClr val="FFFFFF"/>
                </a:highlight>
                <a:latin typeface="Roboto"/>
                <a:ea typeface="Roboto"/>
                <a:cs typeface="Roboto"/>
                <a:sym typeface="Roboto"/>
              </a:rPr>
              <a:t>, means that the </a:t>
            </a:r>
            <a:r>
              <a:rPr lang="en" sz="1700">
                <a:solidFill>
                  <a:srgbClr val="444444"/>
                </a:solidFill>
                <a:latin typeface="Roboto"/>
                <a:ea typeface="Roboto"/>
                <a:cs typeface="Roboto"/>
                <a:sym typeface="Roboto"/>
              </a:rPr>
              <a:t>Service</a:t>
            </a:r>
            <a:r>
              <a:rPr lang="en" sz="1700">
                <a:solidFill>
                  <a:srgbClr val="444444"/>
                </a:solidFill>
                <a:highlight>
                  <a:srgbClr val="FFFFFF"/>
                </a:highlight>
                <a:latin typeface="Roboto"/>
                <a:ea typeface="Roboto"/>
                <a:cs typeface="Roboto"/>
                <a:sym typeface="Roboto"/>
              </a:rPr>
              <a:t> is visible throughout the application - no need to declare it in the </a:t>
            </a:r>
            <a:r>
              <a:rPr b="1" i="1" lang="en" sz="1700">
                <a:solidFill>
                  <a:srgbClr val="444444"/>
                </a:solidFill>
                <a:highlight>
                  <a:srgbClr val="FFFFFF"/>
                </a:highlight>
                <a:latin typeface="Roboto"/>
                <a:ea typeface="Roboto"/>
                <a:cs typeface="Roboto"/>
                <a:sym typeface="Roboto"/>
              </a:rPr>
              <a:t>providers</a:t>
            </a:r>
            <a:endParaRPr b="1" i="1" sz="17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444444"/>
              </a:solidFill>
              <a:highlight>
                <a:srgbClr val="FFFFFF"/>
              </a:highlight>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1"/>
          <p:cNvSpPr txBox="1"/>
          <p:nvPr>
            <p:ph idx="4294967295" type="title"/>
          </p:nvPr>
        </p:nvSpPr>
        <p:spPr>
          <a:xfrm>
            <a:off x="277125" y="98750"/>
            <a:ext cx="8368200" cy="568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Angular’s DI Provider</a:t>
            </a:r>
            <a:endParaRPr b="1" sz="1700">
              <a:highlight>
                <a:schemeClr val="lt1"/>
              </a:highlight>
            </a:endParaRPr>
          </a:p>
        </p:txBody>
      </p:sp>
      <p:sp>
        <p:nvSpPr>
          <p:cNvPr id="497" name="Google Shape;497;p71"/>
          <p:cNvSpPr txBox="1"/>
          <p:nvPr/>
        </p:nvSpPr>
        <p:spPr>
          <a:xfrm>
            <a:off x="855625" y="744150"/>
            <a:ext cx="7042200" cy="199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444444"/>
              </a:buClr>
              <a:buSzPts val="2200"/>
              <a:buFont typeface="Roboto"/>
              <a:buChar char="-"/>
            </a:pPr>
            <a:r>
              <a:rPr lang="en" sz="1700">
                <a:solidFill>
                  <a:srgbClr val="444444"/>
                </a:solidFill>
                <a:highlight>
                  <a:srgbClr val="FFFFFF"/>
                </a:highlight>
                <a:latin typeface="Roboto"/>
                <a:ea typeface="Roboto"/>
                <a:cs typeface="Roboto"/>
                <a:sym typeface="Roboto"/>
              </a:rPr>
              <a:t>A dependency </a:t>
            </a:r>
            <a:r>
              <a:rPr lang="en" sz="1700">
                <a:solidFill>
                  <a:srgbClr val="005CC5"/>
                </a:solidFill>
                <a:highlight>
                  <a:srgbClr val="FFFFFF"/>
                </a:highlight>
                <a:latin typeface="Roboto"/>
                <a:ea typeface="Roboto"/>
                <a:cs typeface="Roboto"/>
                <a:sym typeface="Roboto"/>
              </a:rPr>
              <a:t>provider </a:t>
            </a:r>
            <a:r>
              <a:rPr lang="en" sz="1700">
                <a:solidFill>
                  <a:srgbClr val="444444"/>
                </a:solidFill>
                <a:highlight>
                  <a:srgbClr val="FFFFFF"/>
                </a:highlight>
                <a:latin typeface="Roboto"/>
                <a:ea typeface="Roboto"/>
                <a:cs typeface="Roboto"/>
                <a:sym typeface="Roboto"/>
              </a:rPr>
              <a:t>configures an injector with a </a:t>
            </a:r>
            <a:r>
              <a:rPr lang="en" sz="1700">
                <a:solidFill>
                  <a:srgbClr val="005CC5"/>
                </a:solidFill>
                <a:highlight>
                  <a:srgbClr val="FFFFFF"/>
                </a:highlight>
                <a:latin typeface="Roboto"/>
                <a:ea typeface="Roboto"/>
                <a:cs typeface="Roboto"/>
                <a:sym typeface="Roboto"/>
              </a:rPr>
              <a:t>DI token</a:t>
            </a:r>
            <a:r>
              <a:rPr lang="en" sz="1700">
                <a:solidFill>
                  <a:srgbClr val="444444"/>
                </a:solidFill>
                <a:highlight>
                  <a:srgbClr val="FFFFFF"/>
                </a:highlight>
                <a:latin typeface="Roboto"/>
                <a:ea typeface="Roboto"/>
                <a:cs typeface="Roboto"/>
                <a:sym typeface="Roboto"/>
              </a:rPr>
              <a:t>, which that injector uses to provide the runtime version of a dependency value</a:t>
            </a:r>
            <a:endParaRPr sz="1700">
              <a:solidFill>
                <a:srgbClr val="444444"/>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Can be configured at </a:t>
            </a:r>
            <a:r>
              <a:rPr lang="en" sz="1700">
                <a:solidFill>
                  <a:srgbClr val="005CC5"/>
                </a:solidFill>
                <a:highlight>
                  <a:srgbClr val="FFFFFF"/>
                </a:highlight>
                <a:latin typeface="Roboto"/>
                <a:ea typeface="Roboto"/>
                <a:cs typeface="Roboto"/>
                <a:sym typeface="Roboto"/>
              </a:rPr>
              <a:t>@</a:t>
            </a:r>
            <a:r>
              <a:rPr lang="en" sz="1700">
                <a:solidFill>
                  <a:srgbClr val="005CC5"/>
                </a:solidFill>
                <a:highlight>
                  <a:srgbClr val="FFFFFF"/>
                </a:highlight>
                <a:latin typeface="Roboto"/>
                <a:ea typeface="Roboto"/>
                <a:cs typeface="Roboto"/>
                <a:sym typeface="Roboto"/>
              </a:rPr>
              <a:t>Component</a:t>
            </a:r>
            <a:r>
              <a:rPr lang="en" sz="1700">
                <a:solidFill>
                  <a:srgbClr val="444444"/>
                </a:solidFill>
                <a:highlight>
                  <a:srgbClr val="FFFFFF"/>
                </a:highlight>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or </a:t>
            </a:r>
            <a:r>
              <a:rPr lang="en" sz="1700">
                <a:solidFill>
                  <a:srgbClr val="005CC5"/>
                </a:solidFill>
                <a:highlight>
                  <a:srgbClr val="FFFFFF"/>
                </a:highlight>
                <a:latin typeface="Roboto"/>
                <a:ea typeface="Roboto"/>
                <a:cs typeface="Roboto"/>
                <a:sym typeface="Roboto"/>
              </a:rPr>
              <a:t>@NgModel </a:t>
            </a:r>
            <a:r>
              <a:rPr lang="en" sz="1700">
                <a:solidFill>
                  <a:srgbClr val="1E1E1E"/>
                </a:solidFill>
                <a:highlight>
                  <a:srgbClr val="FFFFFF"/>
                </a:highlight>
                <a:latin typeface="Roboto"/>
                <a:ea typeface="Roboto"/>
                <a:cs typeface="Roboto"/>
                <a:sym typeface="Roboto"/>
              </a:rPr>
              <a:t>(scope of the instances)</a:t>
            </a:r>
            <a:endParaRPr sz="1700">
              <a:solidFill>
                <a:srgbClr val="1E1E1E"/>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444444"/>
              </a:solidFill>
              <a:highlight>
                <a:srgbClr val="FFFFFF"/>
              </a:highlight>
              <a:latin typeface="Roboto"/>
              <a:ea typeface="Roboto"/>
              <a:cs typeface="Roboto"/>
              <a:sym typeface="Roboto"/>
            </a:endParaRPr>
          </a:p>
        </p:txBody>
      </p:sp>
      <p:pic>
        <p:nvPicPr>
          <p:cNvPr id="498" name="Google Shape;498;p71"/>
          <p:cNvPicPr preferRelativeResize="0"/>
          <p:nvPr/>
        </p:nvPicPr>
        <p:blipFill>
          <a:blip r:embed="rId3">
            <a:alphaModFix/>
          </a:blip>
          <a:stretch>
            <a:fillRect/>
          </a:stretch>
        </p:blipFill>
        <p:spPr>
          <a:xfrm>
            <a:off x="1373200" y="2496250"/>
            <a:ext cx="6524625" cy="790575"/>
          </a:xfrm>
          <a:prstGeom prst="rect">
            <a:avLst/>
          </a:prstGeom>
          <a:noFill/>
          <a:ln>
            <a:noFill/>
          </a:ln>
        </p:spPr>
      </p:pic>
      <p:cxnSp>
        <p:nvCxnSpPr>
          <p:cNvPr id="499" name="Google Shape;499;p71"/>
          <p:cNvCxnSpPr/>
          <p:nvPr/>
        </p:nvCxnSpPr>
        <p:spPr>
          <a:xfrm flipH="1">
            <a:off x="3319450" y="3094125"/>
            <a:ext cx="717300" cy="426000"/>
          </a:xfrm>
          <a:prstGeom prst="straightConnector1">
            <a:avLst/>
          </a:prstGeom>
          <a:noFill/>
          <a:ln cap="flat" cmpd="sng" w="9525">
            <a:solidFill>
              <a:srgbClr val="FF0000"/>
            </a:solidFill>
            <a:prstDash val="solid"/>
            <a:round/>
            <a:headEnd len="med" w="med" type="none"/>
            <a:tailEnd len="med" w="med" type="triangle"/>
          </a:ln>
        </p:spPr>
      </p:cxnSp>
      <p:cxnSp>
        <p:nvCxnSpPr>
          <p:cNvPr id="500" name="Google Shape;500;p71"/>
          <p:cNvCxnSpPr/>
          <p:nvPr/>
        </p:nvCxnSpPr>
        <p:spPr>
          <a:xfrm>
            <a:off x="6629550" y="3048075"/>
            <a:ext cx="441900" cy="552600"/>
          </a:xfrm>
          <a:prstGeom prst="straightConnector1">
            <a:avLst/>
          </a:prstGeom>
          <a:noFill/>
          <a:ln cap="flat" cmpd="sng" w="9525">
            <a:solidFill>
              <a:srgbClr val="FF0000"/>
            </a:solidFill>
            <a:prstDash val="solid"/>
            <a:round/>
            <a:headEnd len="med" w="med" type="none"/>
            <a:tailEnd len="med" w="med" type="triangle"/>
          </a:ln>
        </p:spPr>
      </p:cxnSp>
      <p:sp>
        <p:nvSpPr>
          <p:cNvPr id="501" name="Google Shape;501;p71"/>
          <p:cNvSpPr txBox="1"/>
          <p:nvPr/>
        </p:nvSpPr>
        <p:spPr>
          <a:xfrm>
            <a:off x="2735900" y="3444025"/>
            <a:ext cx="16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DI Token</a:t>
            </a:r>
            <a:endParaRPr>
              <a:latin typeface="Roboto"/>
              <a:ea typeface="Roboto"/>
              <a:cs typeface="Roboto"/>
              <a:sym typeface="Roboto"/>
            </a:endParaRPr>
          </a:p>
        </p:txBody>
      </p:sp>
      <p:sp>
        <p:nvSpPr>
          <p:cNvPr id="502" name="Google Shape;502;p71"/>
          <p:cNvSpPr txBox="1"/>
          <p:nvPr/>
        </p:nvSpPr>
        <p:spPr>
          <a:xfrm>
            <a:off x="6300700" y="3524475"/>
            <a:ext cx="25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44444"/>
                </a:solidFill>
                <a:highlight>
                  <a:srgbClr val="FFFFFF"/>
                </a:highlight>
                <a:latin typeface="Roboto"/>
                <a:ea typeface="Roboto"/>
                <a:cs typeface="Roboto"/>
                <a:sym typeface="Roboto"/>
              </a:rPr>
              <a:t>dependency value to create</a:t>
            </a:r>
            <a:endParaRPr>
              <a:latin typeface="Roboto"/>
              <a:ea typeface="Roboto"/>
              <a:cs typeface="Roboto"/>
              <a:sym typeface="Roboto"/>
            </a:endParaRPr>
          </a:p>
        </p:txBody>
      </p:sp>
      <p:cxnSp>
        <p:nvCxnSpPr>
          <p:cNvPr id="503" name="Google Shape;503;p71"/>
          <p:cNvCxnSpPr/>
          <p:nvPr/>
        </p:nvCxnSpPr>
        <p:spPr>
          <a:xfrm flipH="1">
            <a:off x="5348650" y="3094125"/>
            <a:ext cx="59700" cy="526500"/>
          </a:xfrm>
          <a:prstGeom prst="straightConnector1">
            <a:avLst/>
          </a:prstGeom>
          <a:noFill/>
          <a:ln cap="flat" cmpd="sng" w="9525">
            <a:solidFill>
              <a:srgbClr val="FF0000"/>
            </a:solidFill>
            <a:prstDash val="solid"/>
            <a:round/>
            <a:headEnd len="med" w="med" type="none"/>
            <a:tailEnd len="med" w="med" type="triangle"/>
          </a:ln>
        </p:spPr>
      </p:cxnSp>
      <p:sp>
        <p:nvSpPr>
          <p:cNvPr id="504" name="Google Shape;504;p71"/>
          <p:cNvSpPr txBox="1"/>
          <p:nvPr/>
        </p:nvSpPr>
        <p:spPr>
          <a:xfrm>
            <a:off x="4124700" y="3539425"/>
            <a:ext cx="21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44444"/>
                </a:solidFill>
                <a:highlight>
                  <a:srgbClr val="FFFFFF"/>
                </a:highlight>
                <a:latin typeface="Roboto"/>
                <a:ea typeface="Roboto"/>
                <a:cs typeface="Roboto"/>
                <a:sym typeface="Roboto"/>
              </a:rPr>
              <a:t>provider-definition key</a:t>
            </a:r>
            <a:endParaRPr>
              <a:latin typeface="Roboto"/>
              <a:ea typeface="Roboto"/>
              <a:cs typeface="Roboto"/>
              <a:sym typeface="Roboto"/>
            </a:endParaRPr>
          </a:p>
        </p:txBody>
      </p:sp>
      <p:sp>
        <p:nvSpPr>
          <p:cNvPr id="505" name="Google Shape;505;p71"/>
          <p:cNvSpPr txBox="1"/>
          <p:nvPr/>
        </p:nvSpPr>
        <p:spPr>
          <a:xfrm>
            <a:off x="959500" y="3901200"/>
            <a:ext cx="70422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provider-definition key</a:t>
            </a:r>
            <a:r>
              <a:rPr lang="en" sz="1700">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can be </a:t>
            </a:r>
            <a:r>
              <a:rPr lang="en" sz="1700">
                <a:solidFill>
                  <a:srgbClr val="005CC5"/>
                </a:solidFill>
                <a:latin typeface="Roboto Mono"/>
                <a:ea typeface="Roboto Mono"/>
                <a:cs typeface="Roboto Mono"/>
                <a:sym typeface="Roboto Mono"/>
              </a:rPr>
              <a:t>useClass</a:t>
            </a:r>
            <a:r>
              <a:rPr lang="en" sz="1700">
                <a:solidFill>
                  <a:srgbClr val="444444"/>
                </a:solidFill>
                <a:highlight>
                  <a:srgbClr val="FFFFFF"/>
                </a:highlight>
                <a:latin typeface="Roboto"/>
                <a:ea typeface="Roboto"/>
                <a:cs typeface="Roboto"/>
                <a:sym typeface="Roboto"/>
              </a:rPr>
              <a:t>, as in the example. It can also be </a:t>
            </a:r>
            <a:r>
              <a:rPr lang="en" sz="1700">
                <a:solidFill>
                  <a:srgbClr val="005CC5"/>
                </a:solidFill>
                <a:latin typeface="Roboto Mono"/>
                <a:ea typeface="Roboto Mono"/>
                <a:cs typeface="Roboto Mono"/>
                <a:sym typeface="Roboto Mono"/>
              </a:rPr>
              <a:t>useExisting</a:t>
            </a:r>
            <a:r>
              <a:rPr lang="en" sz="1700">
                <a:solidFill>
                  <a:srgbClr val="444444"/>
                </a:solidFill>
                <a:highlight>
                  <a:srgbClr val="FFFFFF"/>
                </a:highlight>
                <a:latin typeface="Roboto"/>
                <a:ea typeface="Roboto"/>
                <a:cs typeface="Roboto"/>
                <a:sym typeface="Roboto"/>
              </a:rPr>
              <a:t>, </a:t>
            </a:r>
            <a:r>
              <a:rPr lang="en" sz="1700">
                <a:solidFill>
                  <a:srgbClr val="005CC5"/>
                </a:solidFill>
                <a:latin typeface="Roboto Mono"/>
                <a:ea typeface="Roboto Mono"/>
                <a:cs typeface="Roboto Mono"/>
                <a:sym typeface="Roboto Mono"/>
              </a:rPr>
              <a:t>useValue</a:t>
            </a:r>
            <a:r>
              <a:rPr lang="en" sz="1700">
                <a:solidFill>
                  <a:srgbClr val="444444"/>
                </a:solidFill>
                <a:highlight>
                  <a:srgbClr val="FFFFFF"/>
                </a:highlight>
                <a:latin typeface="Roboto"/>
                <a:ea typeface="Roboto"/>
                <a:cs typeface="Roboto"/>
                <a:sym typeface="Roboto"/>
              </a:rPr>
              <a:t>, or </a:t>
            </a:r>
            <a:r>
              <a:rPr lang="en" sz="1700">
                <a:solidFill>
                  <a:srgbClr val="005CC5"/>
                </a:solidFill>
                <a:latin typeface="Roboto Mono"/>
                <a:ea typeface="Roboto Mono"/>
                <a:cs typeface="Roboto Mono"/>
                <a:sym typeface="Roboto Mono"/>
              </a:rPr>
              <a:t>useFactory</a:t>
            </a:r>
            <a:r>
              <a:rPr lang="en" sz="1700">
                <a:solidFill>
                  <a:srgbClr val="444444"/>
                </a:solidFill>
                <a:highlight>
                  <a:srgbClr val="FFFFFF"/>
                </a:highlight>
                <a:latin typeface="Roboto"/>
                <a:ea typeface="Roboto"/>
                <a:cs typeface="Roboto"/>
                <a:sym typeface="Roboto"/>
              </a:rPr>
              <a:t>. Each of these keys provides a different type of dependency</a:t>
            </a:r>
            <a:endParaRPr sz="1700">
              <a:solidFill>
                <a:srgbClr val="444444"/>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idx="4294967295" type="title"/>
          </p:nvPr>
        </p:nvSpPr>
        <p:spPr>
          <a:xfrm>
            <a:off x="2906700" y="144825"/>
            <a:ext cx="42996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Angular Journey</a:t>
            </a:r>
            <a:endParaRPr b="1"/>
          </a:p>
        </p:txBody>
      </p:sp>
      <p:pic>
        <p:nvPicPr>
          <p:cNvPr id="116" name="Google Shape;116;p18"/>
          <p:cNvPicPr preferRelativeResize="0"/>
          <p:nvPr/>
        </p:nvPicPr>
        <p:blipFill>
          <a:blip r:embed="rId3">
            <a:alphaModFix/>
          </a:blip>
          <a:stretch>
            <a:fillRect/>
          </a:stretch>
        </p:blipFill>
        <p:spPr>
          <a:xfrm>
            <a:off x="1124375" y="873900"/>
            <a:ext cx="6724900" cy="4058626"/>
          </a:xfrm>
          <a:prstGeom prst="rect">
            <a:avLst/>
          </a:prstGeom>
          <a:noFill/>
          <a:ln>
            <a:noFill/>
          </a:ln>
        </p:spPr>
      </p:pic>
      <p:sp>
        <p:nvSpPr>
          <p:cNvPr id="117" name="Google Shape;117;p18"/>
          <p:cNvSpPr txBox="1"/>
          <p:nvPr/>
        </p:nvSpPr>
        <p:spPr>
          <a:xfrm>
            <a:off x="1044775" y="962625"/>
            <a:ext cx="6804600" cy="129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300"/>
              </a:spcBef>
              <a:spcAft>
                <a:spcPts val="0"/>
              </a:spcAft>
              <a:buClr>
                <a:srgbClr val="444444"/>
              </a:buClr>
              <a:buSzPts val="1400"/>
              <a:buFont typeface="Roboto"/>
              <a:buChar char="●"/>
            </a:pPr>
            <a:r>
              <a:rPr lang="en">
                <a:solidFill>
                  <a:srgbClr val="444444"/>
                </a:solidFill>
                <a:latin typeface="Roboto"/>
                <a:ea typeface="Roboto"/>
                <a:cs typeface="Roboto"/>
                <a:sym typeface="Roboto"/>
              </a:rPr>
              <a:t>A major release every 6 months</a:t>
            </a:r>
            <a:endParaRPr>
              <a:solidFill>
                <a:srgbClr val="444444"/>
              </a:solidFill>
              <a:latin typeface="Roboto"/>
              <a:ea typeface="Roboto"/>
              <a:cs typeface="Roboto"/>
              <a:sym typeface="Roboto"/>
            </a:endParaRPr>
          </a:p>
          <a:p>
            <a:pPr indent="-317500" lvl="0" marL="457200" rtl="0" algn="l">
              <a:lnSpc>
                <a:spcPct val="115000"/>
              </a:lnSpc>
              <a:spcBef>
                <a:spcPts val="0"/>
              </a:spcBef>
              <a:spcAft>
                <a:spcPts val="0"/>
              </a:spcAft>
              <a:buClr>
                <a:srgbClr val="444444"/>
              </a:buClr>
              <a:buSzPts val="1400"/>
              <a:buFont typeface="Roboto"/>
              <a:buChar char="●"/>
            </a:pPr>
            <a:r>
              <a:rPr lang="en">
                <a:solidFill>
                  <a:srgbClr val="444444"/>
                </a:solidFill>
                <a:latin typeface="Roboto"/>
                <a:ea typeface="Roboto"/>
                <a:cs typeface="Roboto"/>
                <a:sym typeface="Roboto"/>
              </a:rPr>
              <a:t>1-3 minor releases for each major release</a:t>
            </a:r>
            <a:endParaRPr>
              <a:solidFill>
                <a:srgbClr val="444444"/>
              </a:solidFill>
              <a:latin typeface="Roboto"/>
              <a:ea typeface="Roboto"/>
              <a:cs typeface="Roboto"/>
              <a:sym typeface="Roboto"/>
            </a:endParaRPr>
          </a:p>
          <a:p>
            <a:pPr indent="-317500" lvl="0" marL="457200" rtl="0" algn="l">
              <a:lnSpc>
                <a:spcPct val="115000"/>
              </a:lnSpc>
              <a:spcBef>
                <a:spcPts val="0"/>
              </a:spcBef>
              <a:spcAft>
                <a:spcPts val="0"/>
              </a:spcAft>
              <a:buClr>
                <a:srgbClr val="444444"/>
              </a:buClr>
              <a:buSzPts val="1400"/>
              <a:buFont typeface="Roboto"/>
              <a:buChar char="●"/>
            </a:pPr>
            <a:r>
              <a:rPr lang="en">
                <a:solidFill>
                  <a:srgbClr val="444444"/>
                </a:solidFill>
                <a:latin typeface="Roboto"/>
                <a:ea typeface="Roboto"/>
                <a:cs typeface="Roboto"/>
                <a:sym typeface="Roboto"/>
              </a:rPr>
              <a:t>A patch release and pre-release (</a:t>
            </a:r>
            <a:r>
              <a:rPr lang="en">
                <a:solidFill>
                  <a:srgbClr val="444444"/>
                </a:solidFill>
                <a:latin typeface="Roboto Mono"/>
                <a:ea typeface="Roboto Mono"/>
                <a:cs typeface="Roboto Mono"/>
                <a:sym typeface="Roboto Mono"/>
              </a:rPr>
              <a:t>next</a:t>
            </a:r>
            <a:r>
              <a:rPr lang="en">
                <a:solidFill>
                  <a:srgbClr val="444444"/>
                </a:solidFill>
                <a:latin typeface="Roboto"/>
                <a:ea typeface="Roboto"/>
                <a:cs typeface="Roboto"/>
                <a:sym typeface="Roboto"/>
              </a:rPr>
              <a:t> or </a:t>
            </a:r>
            <a:r>
              <a:rPr lang="en">
                <a:solidFill>
                  <a:srgbClr val="444444"/>
                </a:solidFill>
                <a:latin typeface="Roboto Mono"/>
                <a:ea typeface="Roboto Mono"/>
                <a:cs typeface="Roboto Mono"/>
                <a:sym typeface="Roboto Mono"/>
              </a:rPr>
              <a:t>rc</a:t>
            </a:r>
            <a:r>
              <a:rPr lang="en">
                <a:solidFill>
                  <a:srgbClr val="444444"/>
                </a:solidFill>
                <a:latin typeface="Roboto"/>
                <a:ea typeface="Roboto"/>
                <a:cs typeface="Roboto"/>
                <a:sym typeface="Roboto"/>
              </a:rPr>
              <a:t>) build almost every week</a:t>
            </a:r>
            <a:endParaRPr>
              <a:solidFill>
                <a:srgbClr val="444444"/>
              </a:solidFill>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sp>
        <p:nvSpPr>
          <p:cNvPr id="118" name="Google Shape;118;p18"/>
          <p:cNvSpPr txBox="1"/>
          <p:nvPr/>
        </p:nvSpPr>
        <p:spPr>
          <a:xfrm>
            <a:off x="2772675" y="3958075"/>
            <a:ext cx="39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Current stable release: 12.1.4 / 28 July 2021</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2"/>
          <p:cNvSpPr txBox="1"/>
          <p:nvPr>
            <p:ph idx="4294967295" type="title"/>
          </p:nvPr>
        </p:nvSpPr>
        <p:spPr>
          <a:xfrm>
            <a:off x="277125" y="98750"/>
            <a:ext cx="8368200" cy="8355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Angular’s DI Provider</a:t>
            </a:r>
            <a:endParaRPr b="1" sz="2200">
              <a:highlight>
                <a:schemeClr val="lt1"/>
              </a:highlight>
            </a:endParaRPr>
          </a:p>
          <a:p>
            <a:pPr indent="0" lvl="0" marL="457200" rtl="0" algn="ctr">
              <a:lnSpc>
                <a:spcPct val="115000"/>
              </a:lnSpc>
              <a:spcBef>
                <a:spcPts val="0"/>
              </a:spcBef>
              <a:spcAft>
                <a:spcPts val="0"/>
              </a:spcAft>
              <a:buNone/>
            </a:pPr>
            <a:r>
              <a:rPr b="1" lang="en" sz="1400">
                <a:highlight>
                  <a:schemeClr val="lt1"/>
                </a:highlight>
              </a:rPr>
              <a:t>(</a:t>
            </a:r>
            <a:r>
              <a:rPr b="1" lang="en" sz="1400">
                <a:highlight>
                  <a:schemeClr val="lt1"/>
                </a:highlight>
              </a:rPr>
              <a:t>useFactory example)</a:t>
            </a:r>
            <a:endParaRPr b="1" sz="1400">
              <a:highlight>
                <a:schemeClr val="lt1"/>
              </a:highlight>
            </a:endParaRPr>
          </a:p>
        </p:txBody>
      </p:sp>
      <p:pic>
        <p:nvPicPr>
          <p:cNvPr id="511" name="Google Shape;511;p72"/>
          <p:cNvPicPr preferRelativeResize="0"/>
          <p:nvPr/>
        </p:nvPicPr>
        <p:blipFill>
          <a:blip r:embed="rId3">
            <a:alphaModFix/>
          </a:blip>
          <a:stretch>
            <a:fillRect/>
          </a:stretch>
        </p:blipFill>
        <p:spPr>
          <a:xfrm>
            <a:off x="363350" y="1649225"/>
            <a:ext cx="8724900" cy="2419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Routing</a:t>
            </a:r>
            <a:endParaRPr b="1" sz="1400">
              <a:highlight>
                <a:schemeClr val="lt1"/>
              </a:highlight>
            </a:endParaRPr>
          </a:p>
        </p:txBody>
      </p:sp>
      <p:sp>
        <p:nvSpPr>
          <p:cNvPr id="517" name="Google Shape;517;p73"/>
          <p:cNvSpPr txBox="1"/>
          <p:nvPr/>
        </p:nvSpPr>
        <p:spPr>
          <a:xfrm>
            <a:off x="884050" y="783575"/>
            <a:ext cx="81171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solidFill>
                  <a:srgbClr val="444444"/>
                </a:solidFill>
                <a:highlight>
                  <a:srgbClr val="FFFFFF"/>
                </a:highlight>
                <a:latin typeface="Roboto"/>
                <a:ea typeface="Roboto"/>
                <a:cs typeface="Roboto"/>
                <a:sym typeface="Roboto"/>
              </a:rPr>
              <a:t>To handle the navigation from one </a:t>
            </a:r>
            <a:r>
              <a:rPr lang="en" sz="1700">
                <a:solidFill>
                  <a:srgbClr val="005CC5"/>
                </a:solidFill>
                <a:highlight>
                  <a:srgbClr val="FFFFFF"/>
                </a:highlight>
                <a:latin typeface="Roboto"/>
                <a:ea typeface="Roboto"/>
                <a:cs typeface="Roboto"/>
                <a:sym typeface="Roboto"/>
              </a:rPr>
              <a:t>view </a:t>
            </a:r>
            <a:r>
              <a:rPr lang="en" sz="1700">
                <a:solidFill>
                  <a:srgbClr val="444444"/>
                </a:solidFill>
                <a:highlight>
                  <a:srgbClr val="FFFFFF"/>
                </a:highlight>
                <a:latin typeface="Roboto"/>
                <a:ea typeface="Roboto"/>
                <a:cs typeface="Roboto"/>
                <a:sym typeface="Roboto"/>
              </a:rPr>
              <a:t>to the next, you use the Angular </a:t>
            </a:r>
            <a:r>
              <a:rPr lang="en" sz="1700">
                <a:solidFill>
                  <a:srgbClr val="005CC5"/>
                </a:solidFill>
                <a:highlight>
                  <a:srgbClr val="FFFFFF"/>
                </a:highlight>
                <a:latin typeface="Roboto"/>
                <a:ea typeface="Roboto"/>
                <a:cs typeface="Roboto"/>
                <a:sym typeface="Roboto"/>
              </a:rPr>
              <a:t>Router</a:t>
            </a:r>
            <a:r>
              <a:rPr lang="en" sz="1700">
                <a:solidFill>
                  <a:srgbClr val="444444"/>
                </a:solidFill>
                <a:highlight>
                  <a:srgbClr val="FFFFFF"/>
                </a:highlight>
                <a:latin typeface="Roboto"/>
                <a:ea typeface="Roboto"/>
                <a:cs typeface="Roboto"/>
                <a:sym typeface="Roboto"/>
              </a:rPr>
              <a:t>.</a:t>
            </a:r>
            <a:endParaRPr sz="1700">
              <a:solidFill>
                <a:srgbClr val="444444"/>
              </a:solidFill>
              <a:highlight>
                <a:srgbClr val="FFFFFF"/>
              </a:highlight>
              <a:latin typeface="Roboto"/>
              <a:ea typeface="Roboto"/>
              <a:cs typeface="Roboto"/>
              <a:sym typeface="Roboto"/>
            </a:endParaRPr>
          </a:p>
          <a:p>
            <a:pPr indent="-336550" lvl="0" marL="457200" rtl="0" algn="l">
              <a:spcBef>
                <a:spcPts val="0"/>
              </a:spcBef>
              <a:spcAft>
                <a:spcPts val="0"/>
              </a:spcAft>
              <a:buSzPts val="1700"/>
              <a:buChar char="-"/>
            </a:pPr>
            <a:r>
              <a:rPr lang="en" sz="1700">
                <a:solidFill>
                  <a:srgbClr val="444444"/>
                </a:solidFill>
                <a:highlight>
                  <a:srgbClr val="FFFFFF"/>
                </a:highlight>
                <a:latin typeface="Roboto"/>
                <a:ea typeface="Roboto"/>
                <a:cs typeface="Roboto"/>
                <a:sym typeface="Roboto"/>
              </a:rPr>
              <a:t>The </a:t>
            </a:r>
            <a:r>
              <a:rPr lang="en" sz="1700">
                <a:solidFill>
                  <a:srgbClr val="005CC5"/>
                </a:solidFill>
                <a:highlight>
                  <a:srgbClr val="FFFFFF"/>
                </a:highlight>
                <a:latin typeface="Roboto"/>
                <a:ea typeface="Roboto"/>
                <a:cs typeface="Roboto"/>
                <a:sym typeface="Roboto"/>
              </a:rPr>
              <a:t>Router </a:t>
            </a:r>
            <a:r>
              <a:rPr lang="en" sz="1700">
                <a:solidFill>
                  <a:srgbClr val="444444"/>
                </a:solidFill>
                <a:highlight>
                  <a:srgbClr val="FFFFFF"/>
                </a:highlight>
                <a:latin typeface="Roboto"/>
                <a:ea typeface="Roboto"/>
                <a:cs typeface="Roboto"/>
                <a:sym typeface="Roboto"/>
              </a:rPr>
              <a:t>enables navigation by interpreting a browser URL as an instruction to change the view</a:t>
            </a:r>
            <a:endParaRPr sz="1700">
              <a:latin typeface="Roboto"/>
              <a:ea typeface="Roboto"/>
              <a:cs typeface="Roboto"/>
              <a:sym typeface="Roboto"/>
            </a:endParaRPr>
          </a:p>
        </p:txBody>
      </p:sp>
      <p:pic>
        <p:nvPicPr>
          <p:cNvPr id="518" name="Google Shape;518;p73"/>
          <p:cNvPicPr preferRelativeResize="0"/>
          <p:nvPr/>
        </p:nvPicPr>
        <p:blipFill>
          <a:blip r:embed="rId3">
            <a:alphaModFix/>
          </a:blip>
          <a:stretch>
            <a:fillRect/>
          </a:stretch>
        </p:blipFill>
        <p:spPr>
          <a:xfrm>
            <a:off x="2095425" y="2129600"/>
            <a:ext cx="5457825" cy="1628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Routing Strategy</a:t>
            </a:r>
            <a:endParaRPr b="1" sz="1400">
              <a:highlight>
                <a:schemeClr val="lt1"/>
              </a:highlight>
            </a:endParaRPr>
          </a:p>
        </p:txBody>
      </p:sp>
      <p:sp>
        <p:nvSpPr>
          <p:cNvPr id="524" name="Google Shape;524;p74"/>
          <p:cNvSpPr txBox="1"/>
          <p:nvPr/>
        </p:nvSpPr>
        <p:spPr>
          <a:xfrm>
            <a:off x="884050" y="783575"/>
            <a:ext cx="8117100" cy="3635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Roboto"/>
              <a:buChar char="-"/>
            </a:pPr>
            <a:r>
              <a:rPr lang="en" sz="1700">
                <a:solidFill>
                  <a:srgbClr val="444444"/>
                </a:solidFill>
                <a:highlight>
                  <a:srgbClr val="FFFFFF"/>
                </a:highlight>
                <a:latin typeface="Roboto"/>
                <a:ea typeface="Roboto"/>
                <a:cs typeface="Roboto"/>
                <a:sym typeface="Roboto"/>
              </a:rPr>
              <a:t>HTML5 style (without hash - #):</a:t>
            </a:r>
            <a:endParaRPr sz="1700">
              <a:solidFill>
                <a:srgbClr val="444444"/>
              </a:solidFill>
              <a:highlight>
                <a:srgbClr val="FFFFFF"/>
              </a:highlight>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0088"/>
                </a:solidFill>
                <a:latin typeface="Roboto"/>
                <a:ea typeface="Roboto"/>
                <a:cs typeface="Roboto"/>
                <a:sym typeface="Roboto"/>
              </a:rPr>
              <a:t>&lt;base</a:t>
            </a:r>
            <a:r>
              <a:rPr lang="en" sz="1700">
                <a:latin typeface="Roboto"/>
                <a:ea typeface="Roboto"/>
                <a:cs typeface="Roboto"/>
                <a:sym typeface="Roboto"/>
              </a:rPr>
              <a:t> </a:t>
            </a:r>
            <a:r>
              <a:rPr lang="en" sz="1700">
                <a:solidFill>
                  <a:srgbClr val="660066"/>
                </a:solidFill>
                <a:latin typeface="Roboto"/>
                <a:ea typeface="Roboto"/>
                <a:cs typeface="Roboto"/>
                <a:sym typeface="Roboto"/>
              </a:rPr>
              <a:t>href</a:t>
            </a:r>
            <a:r>
              <a:rPr lang="en" sz="1700">
                <a:solidFill>
                  <a:srgbClr val="666600"/>
                </a:solidFill>
                <a:latin typeface="Roboto"/>
                <a:ea typeface="Roboto"/>
                <a:cs typeface="Roboto"/>
                <a:sym typeface="Roboto"/>
              </a:rPr>
              <a:t>=</a:t>
            </a:r>
            <a:r>
              <a:rPr lang="en" sz="1700">
                <a:solidFill>
                  <a:srgbClr val="880000"/>
                </a:solidFill>
                <a:latin typeface="Roboto"/>
                <a:ea typeface="Roboto"/>
                <a:cs typeface="Roboto"/>
                <a:sym typeface="Roboto"/>
              </a:rPr>
              <a:t>"/"</a:t>
            </a:r>
            <a:r>
              <a:rPr lang="en" sz="1700">
                <a:solidFill>
                  <a:srgbClr val="000088"/>
                </a:solidFill>
                <a:latin typeface="Roboto"/>
                <a:ea typeface="Roboto"/>
                <a:cs typeface="Roboto"/>
                <a:sym typeface="Roboto"/>
              </a:rPr>
              <a:t>&gt;: </a:t>
            </a:r>
            <a:r>
              <a:rPr lang="en" sz="1700">
                <a:solidFill>
                  <a:srgbClr val="444444"/>
                </a:solidFill>
                <a:highlight>
                  <a:srgbClr val="FFFFFF"/>
                </a:highlight>
                <a:latin typeface="Roboto"/>
                <a:ea typeface="Roboto"/>
                <a:cs typeface="Roboto"/>
                <a:sym typeface="Roboto"/>
              </a:rPr>
              <a:t>The router uses the browser's </a:t>
            </a:r>
            <a:r>
              <a:rPr lang="en" sz="1700">
                <a:solidFill>
                  <a:srgbClr val="1976D2"/>
                </a:solidFill>
                <a:highlight>
                  <a:srgbClr val="FFFFFF"/>
                </a:highlight>
                <a:uFill>
                  <a:noFill/>
                </a:uFill>
                <a:latin typeface="Roboto"/>
                <a:ea typeface="Roboto"/>
                <a:cs typeface="Roboto"/>
                <a:sym typeface="Roboto"/>
                <a:hlinkClick r:id="rId3">
                  <a:extLst>
                    <a:ext uri="{A12FA001-AC4F-418D-AE19-62706E023703}">
                      <ahyp:hlinkClr val="tx"/>
                    </a:ext>
                  </a:extLst>
                </a:hlinkClick>
              </a:rPr>
              <a:t>history.pushState</a:t>
            </a:r>
            <a:r>
              <a:rPr lang="en" sz="1700">
                <a:solidFill>
                  <a:srgbClr val="444444"/>
                </a:solidFill>
                <a:highlight>
                  <a:srgbClr val="FFFFFF"/>
                </a:highlight>
                <a:latin typeface="Roboto"/>
                <a:ea typeface="Roboto"/>
                <a:cs typeface="Roboto"/>
                <a:sym typeface="Roboto"/>
              </a:rPr>
              <a:t> for navigation</a:t>
            </a:r>
            <a:endParaRPr sz="1700">
              <a:solidFill>
                <a:srgbClr val="444444"/>
              </a:solidFill>
              <a:highlight>
                <a:srgbClr val="FFFFFF"/>
              </a:highlight>
              <a:latin typeface="Roboto"/>
              <a:ea typeface="Roboto"/>
              <a:cs typeface="Roboto"/>
              <a:sym typeface="Roboto"/>
            </a:endParaRPr>
          </a:p>
          <a:p>
            <a:pPr indent="-336550" lvl="1" marL="914400" rtl="0" algn="l">
              <a:lnSpc>
                <a:spcPct val="115000"/>
              </a:lnSpc>
              <a:spcBef>
                <a:spcPts val="0"/>
              </a:spcBef>
              <a:spcAft>
                <a:spcPts val="0"/>
              </a:spcAft>
              <a:buClr>
                <a:srgbClr val="1E1E1E"/>
              </a:buClr>
              <a:buSzPts val="1700"/>
              <a:buFont typeface="Roboto"/>
              <a:buChar char="-"/>
            </a:pPr>
            <a:r>
              <a:rPr lang="en" sz="1700">
                <a:solidFill>
                  <a:srgbClr val="1E1E1E"/>
                </a:solidFill>
                <a:latin typeface="Roboto"/>
                <a:ea typeface="Roboto"/>
                <a:cs typeface="Roboto"/>
                <a:sym typeface="Roboto"/>
              </a:rPr>
              <a:t>localhost:4200/products/details?id=1#extraFragment</a:t>
            </a:r>
            <a:endParaRPr sz="1700">
              <a:solidFill>
                <a:srgbClr val="1E1E1E"/>
              </a:solidFill>
              <a:latin typeface="Roboto"/>
              <a:ea typeface="Roboto"/>
              <a:cs typeface="Roboto"/>
              <a:sym typeface="Roboto"/>
            </a:endParaRPr>
          </a:p>
          <a:p>
            <a:pPr indent="0" lvl="0" marL="0" rtl="0" algn="l">
              <a:lnSpc>
                <a:spcPct val="115000"/>
              </a:lnSpc>
              <a:spcBef>
                <a:spcPts val="0"/>
              </a:spcBef>
              <a:spcAft>
                <a:spcPts val="0"/>
              </a:spcAft>
              <a:buNone/>
            </a:pPr>
            <a:r>
              <a:t/>
            </a:r>
            <a:endParaRPr sz="1700">
              <a:solidFill>
                <a:srgbClr val="1E1E1E"/>
              </a:solidFill>
              <a:latin typeface="Roboto"/>
              <a:ea typeface="Roboto"/>
              <a:cs typeface="Roboto"/>
              <a:sym typeface="Roboto"/>
            </a:endParaRPr>
          </a:p>
          <a:p>
            <a:pPr indent="-336550" lvl="0" marL="457200" rtl="0" algn="l">
              <a:lnSpc>
                <a:spcPct val="115000"/>
              </a:lnSpc>
              <a:spcBef>
                <a:spcPts val="1400"/>
              </a:spcBef>
              <a:spcAft>
                <a:spcPts val="0"/>
              </a:spcAft>
              <a:buClr>
                <a:srgbClr val="1E1E1E"/>
              </a:buClr>
              <a:buSzPts val="1700"/>
              <a:buFont typeface="Roboto Mono"/>
              <a:buChar char="-"/>
            </a:pPr>
            <a:r>
              <a:rPr lang="en" sz="1700">
                <a:solidFill>
                  <a:srgbClr val="1669BB"/>
                </a:solidFill>
                <a:uFill>
                  <a:noFill/>
                </a:uFill>
                <a:latin typeface="Roboto"/>
                <a:ea typeface="Roboto"/>
                <a:cs typeface="Roboto"/>
                <a:sym typeface="Roboto"/>
                <a:hlinkClick r:id="rId4">
                  <a:extLst>
                    <a:ext uri="{A12FA001-AC4F-418D-AE19-62706E023703}">
                      <ahyp:hlinkClr val="tx"/>
                    </a:ext>
                  </a:extLst>
                </a:hlinkClick>
              </a:rPr>
              <a:t>HashLocationStrategy</a:t>
            </a:r>
            <a:r>
              <a:rPr lang="en" sz="1700">
                <a:solidFill>
                  <a:srgbClr val="1E1E1E"/>
                </a:solidFill>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used to configure the </a:t>
            </a:r>
            <a:r>
              <a:rPr lang="en" sz="1700">
                <a:solidFill>
                  <a:srgbClr val="1669BB"/>
                </a:solidFill>
                <a:highlight>
                  <a:srgbClr val="FFFFFF"/>
                </a:highlight>
                <a:uFill>
                  <a:noFill/>
                </a:uFill>
                <a:latin typeface="Roboto"/>
                <a:ea typeface="Roboto"/>
                <a:cs typeface="Roboto"/>
                <a:sym typeface="Roboto"/>
                <a:hlinkClick r:id="rId5">
                  <a:extLst>
                    <a:ext uri="{A12FA001-AC4F-418D-AE19-62706E023703}">
                      <ahyp:hlinkClr val="tx"/>
                    </a:ext>
                  </a:extLst>
                </a:hlinkClick>
              </a:rPr>
              <a:t>Location</a:t>
            </a:r>
            <a:r>
              <a:rPr lang="en" sz="1700">
                <a:solidFill>
                  <a:srgbClr val="444444"/>
                </a:solidFill>
                <a:highlight>
                  <a:srgbClr val="FFFFFF"/>
                </a:highlight>
                <a:latin typeface="Roboto"/>
                <a:ea typeface="Roboto"/>
                <a:cs typeface="Roboto"/>
                <a:sym typeface="Roboto"/>
              </a:rPr>
              <a:t> service to represent its state in the </a:t>
            </a:r>
            <a:r>
              <a:rPr lang="en" sz="1700">
                <a:solidFill>
                  <a:srgbClr val="1976D2"/>
                </a:solidFill>
                <a:highlight>
                  <a:srgbClr val="FFFFFF"/>
                </a:highlight>
                <a:uFill>
                  <a:noFill/>
                </a:uFill>
                <a:latin typeface="Roboto"/>
                <a:ea typeface="Roboto"/>
                <a:cs typeface="Roboto"/>
                <a:sym typeface="Roboto"/>
                <a:hlinkClick r:id="rId6">
                  <a:extLst>
                    <a:ext uri="{A12FA001-AC4F-418D-AE19-62706E023703}">
                      <ahyp:hlinkClr val="tx"/>
                    </a:ext>
                  </a:extLst>
                </a:hlinkClick>
              </a:rPr>
              <a:t>hash fragment</a:t>
            </a:r>
            <a:r>
              <a:rPr lang="en" sz="1700">
                <a:solidFill>
                  <a:srgbClr val="444444"/>
                </a:solidFill>
                <a:highlight>
                  <a:srgbClr val="FFFFFF"/>
                </a:highlight>
                <a:latin typeface="Roboto"/>
                <a:ea typeface="Roboto"/>
                <a:cs typeface="Roboto"/>
                <a:sym typeface="Roboto"/>
              </a:rPr>
              <a:t> of the browser's URL</a:t>
            </a:r>
            <a:endParaRPr sz="1700">
              <a:solidFill>
                <a:srgbClr val="444444"/>
              </a:solidFill>
              <a:highlight>
                <a:srgbClr val="FFFFFF"/>
              </a:highlight>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Use </a:t>
            </a:r>
            <a:r>
              <a:rPr lang="en" sz="1700">
                <a:solidFill>
                  <a:srgbClr val="1669BB"/>
                </a:solidFill>
                <a:uFill>
                  <a:noFill/>
                </a:uFill>
                <a:latin typeface="Roboto"/>
                <a:ea typeface="Roboto"/>
                <a:cs typeface="Roboto"/>
                <a:sym typeface="Roboto"/>
                <a:hlinkClick r:id="rId7">
                  <a:extLst>
                    <a:ext uri="{A12FA001-AC4F-418D-AE19-62706E023703}">
                      <ahyp:hlinkClr val="tx"/>
                    </a:ext>
                  </a:extLst>
                </a:hlinkClick>
              </a:rPr>
              <a:t>HashLocationStrategy</a:t>
            </a:r>
            <a:r>
              <a:rPr lang="en" sz="1700">
                <a:solidFill>
                  <a:srgbClr val="444444"/>
                </a:solidFill>
                <a:highlight>
                  <a:srgbClr val="FFFFFF"/>
                </a:highlight>
                <a:latin typeface="Roboto"/>
                <a:ea typeface="Roboto"/>
                <a:cs typeface="Roboto"/>
                <a:sym typeface="Roboto"/>
              </a:rPr>
              <a:t> by providing the </a:t>
            </a:r>
            <a:r>
              <a:rPr lang="en" sz="1700">
                <a:solidFill>
                  <a:srgbClr val="444444"/>
                </a:solidFill>
                <a:latin typeface="Roboto"/>
                <a:ea typeface="Roboto"/>
                <a:cs typeface="Roboto"/>
                <a:sym typeface="Roboto"/>
              </a:rPr>
              <a:t>useHash: true</a:t>
            </a:r>
            <a:r>
              <a:rPr lang="en" sz="1700">
                <a:solidFill>
                  <a:srgbClr val="444444"/>
                </a:solidFill>
                <a:highlight>
                  <a:srgbClr val="FFFFFF"/>
                </a:highlight>
                <a:latin typeface="Roboto"/>
                <a:ea typeface="Roboto"/>
                <a:cs typeface="Roboto"/>
                <a:sym typeface="Roboto"/>
              </a:rPr>
              <a:t> in an object as the second argument of the </a:t>
            </a:r>
            <a:r>
              <a:rPr lang="en" sz="1700">
                <a:solidFill>
                  <a:srgbClr val="1669BB"/>
                </a:solidFill>
                <a:uFill>
                  <a:noFill/>
                </a:uFill>
                <a:latin typeface="Roboto"/>
                <a:ea typeface="Roboto"/>
                <a:cs typeface="Roboto"/>
                <a:sym typeface="Roboto"/>
                <a:hlinkClick r:id="rId8">
                  <a:extLst>
                    <a:ext uri="{A12FA001-AC4F-418D-AE19-62706E023703}">
                      <ahyp:hlinkClr val="tx"/>
                    </a:ext>
                  </a:extLst>
                </a:hlinkClick>
              </a:rPr>
              <a:t>RouterModule.forRoot()</a:t>
            </a:r>
            <a:r>
              <a:rPr lang="en" sz="1700">
                <a:solidFill>
                  <a:srgbClr val="444444"/>
                </a:solidFill>
                <a:highlight>
                  <a:srgbClr val="FFFFFF"/>
                </a:highlight>
                <a:latin typeface="Roboto"/>
                <a:ea typeface="Roboto"/>
                <a:cs typeface="Roboto"/>
                <a:sym typeface="Roboto"/>
              </a:rPr>
              <a:t> in the </a:t>
            </a:r>
            <a:r>
              <a:rPr lang="en" sz="1700">
                <a:solidFill>
                  <a:srgbClr val="444444"/>
                </a:solidFill>
                <a:latin typeface="Roboto"/>
                <a:ea typeface="Roboto"/>
                <a:cs typeface="Roboto"/>
                <a:sym typeface="Roboto"/>
              </a:rPr>
              <a:t>AppModule</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9CDCFE"/>
                </a:solidFill>
                <a:highlight>
                  <a:srgbClr val="1E1E1E"/>
                </a:highlight>
                <a:latin typeface="Roboto"/>
                <a:ea typeface="Roboto"/>
                <a:cs typeface="Roboto"/>
                <a:sym typeface="Roboto"/>
              </a:rPr>
              <a:t>imports:</a:t>
            </a:r>
            <a:r>
              <a:rPr lang="en" sz="1700">
                <a:solidFill>
                  <a:srgbClr val="D4D4D4"/>
                </a:solidFill>
                <a:highlight>
                  <a:srgbClr val="1E1E1E"/>
                </a:highlight>
                <a:latin typeface="Roboto"/>
                <a:ea typeface="Roboto"/>
                <a:cs typeface="Roboto"/>
                <a:sym typeface="Roboto"/>
              </a:rPr>
              <a:t> [</a:t>
            </a:r>
            <a:r>
              <a:rPr lang="en" sz="1700">
                <a:solidFill>
                  <a:srgbClr val="4EC9B0"/>
                </a:solidFill>
                <a:highlight>
                  <a:srgbClr val="1E1E1E"/>
                </a:highlight>
                <a:latin typeface="Roboto"/>
                <a:ea typeface="Roboto"/>
                <a:cs typeface="Roboto"/>
                <a:sym typeface="Roboto"/>
              </a:rPr>
              <a:t>RouterModule</a:t>
            </a:r>
            <a:r>
              <a:rPr lang="en" sz="1700">
                <a:solidFill>
                  <a:srgbClr val="D4D4D4"/>
                </a:solidFill>
                <a:highlight>
                  <a:srgbClr val="1E1E1E"/>
                </a:highlight>
                <a:latin typeface="Roboto"/>
                <a:ea typeface="Roboto"/>
                <a:cs typeface="Roboto"/>
                <a:sym typeface="Roboto"/>
              </a:rPr>
              <a:t>.</a:t>
            </a:r>
            <a:r>
              <a:rPr lang="en" sz="1700">
                <a:solidFill>
                  <a:srgbClr val="DCDCAA"/>
                </a:solidFill>
                <a:highlight>
                  <a:srgbClr val="1E1E1E"/>
                </a:highlight>
                <a:latin typeface="Roboto"/>
                <a:ea typeface="Roboto"/>
                <a:cs typeface="Roboto"/>
                <a:sym typeface="Roboto"/>
              </a:rPr>
              <a:t>forRoot</a:t>
            </a:r>
            <a:r>
              <a:rPr lang="en" sz="1700">
                <a:solidFill>
                  <a:srgbClr val="D4D4D4"/>
                </a:solidFill>
                <a:highlight>
                  <a:srgbClr val="1E1E1E"/>
                </a:highlight>
                <a:latin typeface="Roboto"/>
                <a:ea typeface="Roboto"/>
                <a:cs typeface="Roboto"/>
                <a:sym typeface="Roboto"/>
              </a:rPr>
              <a:t>([], { </a:t>
            </a:r>
            <a:r>
              <a:rPr lang="en" sz="1700">
                <a:solidFill>
                  <a:srgbClr val="9CDCFE"/>
                </a:solidFill>
                <a:highlight>
                  <a:srgbClr val="1E1E1E"/>
                </a:highlight>
                <a:latin typeface="Roboto"/>
                <a:ea typeface="Roboto"/>
                <a:cs typeface="Roboto"/>
                <a:sym typeface="Roboto"/>
              </a:rPr>
              <a:t>useHash:</a:t>
            </a:r>
            <a:r>
              <a:rPr lang="en" sz="1700">
                <a:solidFill>
                  <a:srgbClr val="D4D4D4"/>
                </a:solidFill>
                <a:highlight>
                  <a:srgbClr val="1E1E1E"/>
                </a:highlight>
                <a:latin typeface="Roboto"/>
                <a:ea typeface="Roboto"/>
                <a:cs typeface="Roboto"/>
                <a:sym typeface="Roboto"/>
              </a:rPr>
              <a:t> </a:t>
            </a:r>
            <a:r>
              <a:rPr lang="en" sz="1700">
                <a:solidFill>
                  <a:srgbClr val="569CD6"/>
                </a:solidFill>
                <a:highlight>
                  <a:srgbClr val="1E1E1E"/>
                </a:highlight>
                <a:latin typeface="Roboto"/>
                <a:ea typeface="Roboto"/>
                <a:cs typeface="Roboto"/>
                <a:sym typeface="Roboto"/>
              </a:rPr>
              <a:t>true</a:t>
            </a:r>
            <a:r>
              <a:rPr lang="en" sz="1700">
                <a:solidFill>
                  <a:srgbClr val="D4D4D4"/>
                </a:solidFill>
                <a:highlight>
                  <a:srgbClr val="1E1E1E"/>
                </a:highlight>
                <a:latin typeface="Roboto"/>
                <a:ea typeface="Roboto"/>
                <a:cs typeface="Roboto"/>
                <a:sym typeface="Roboto"/>
              </a:rPr>
              <a:t> })]</a:t>
            </a:r>
            <a:endParaRPr sz="1700">
              <a:solidFill>
                <a:srgbClr val="D4D4D4"/>
              </a:solidFill>
              <a:highlight>
                <a:srgbClr val="1E1E1E"/>
              </a:highlight>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1E1E1E"/>
                </a:solidFill>
                <a:latin typeface="Roboto"/>
                <a:ea typeface="Roboto"/>
                <a:cs typeface="Roboto"/>
                <a:sym typeface="Roboto"/>
              </a:rPr>
              <a:t>localhost:4200/#/products/details?id=1</a:t>
            </a:r>
            <a:endParaRPr sz="1700">
              <a:solidFill>
                <a:srgbClr val="444444"/>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5"/>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Defining a Basic </a:t>
            </a:r>
            <a:r>
              <a:rPr b="1" lang="en" sz="2200">
                <a:highlight>
                  <a:schemeClr val="lt1"/>
                </a:highlight>
              </a:rPr>
              <a:t>Routing</a:t>
            </a:r>
            <a:endParaRPr b="1" sz="1400">
              <a:highlight>
                <a:schemeClr val="lt1"/>
              </a:highlight>
            </a:endParaRPr>
          </a:p>
        </p:txBody>
      </p:sp>
      <p:sp>
        <p:nvSpPr>
          <p:cNvPr id="530" name="Google Shape;530;p75"/>
          <p:cNvSpPr txBox="1"/>
          <p:nvPr/>
        </p:nvSpPr>
        <p:spPr>
          <a:xfrm>
            <a:off x="884050" y="1012175"/>
            <a:ext cx="8117100" cy="195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Roboto"/>
              <a:buChar char="-"/>
            </a:pPr>
            <a:r>
              <a:rPr lang="en" sz="1700">
                <a:solidFill>
                  <a:srgbClr val="444444"/>
                </a:solidFill>
                <a:latin typeface="Roboto"/>
                <a:ea typeface="Roboto"/>
                <a:cs typeface="Roboto"/>
                <a:sym typeface="Roboto"/>
              </a:rPr>
              <a:t>Define routes array</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Import </a:t>
            </a:r>
            <a:r>
              <a:rPr i="1" lang="en" sz="1700">
                <a:solidFill>
                  <a:srgbClr val="444444"/>
                </a:solidFill>
                <a:latin typeface="Roboto"/>
                <a:ea typeface="Roboto"/>
                <a:cs typeface="Roboto"/>
                <a:sym typeface="Roboto"/>
              </a:rPr>
              <a:t>RouterModule.forRoot</a:t>
            </a:r>
            <a:r>
              <a:rPr lang="en" sz="1700">
                <a:solidFill>
                  <a:srgbClr val="444444"/>
                </a:solidFill>
                <a:latin typeface="Roboto"/>
                <a:ea typeface="Roboto"/>
                <a:cs typeface="Roboto"/>
                <a:sym typeface="Roboto"/>
              </a:rPr>
              <a:t>(routesArray) to </a:t>
            </a:r>
            <a:r>
              <a:rPr i="1" lang="en" sz="1700">
                <a:solidFill>
                  <a:srgbClr val="444444"/>
                </a:solidFill>
                <a:latin typeface="Roboto"/>
                <a:ea typeface="Roboto"/>
                <a:cs typeface="Roboto"/>
                <a:sym typeface="Roboto"/>
              </a:rPr>
              <a:t>AppModule</a:t>
            </a:r>
            <a:endParaRPr i="1"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Add  the ro</a:t>
            </a:r>
            <a:r>
              <a:rPr lang="en" sz="1700">
                <a:solidFill>
                  <a:srgbClr val="444444"/>
                </a:solidFill>
                <a:highlight>
                  <a:srgbClr val="FFFFFF"/>
                </a:highlight>
                <a:latin typeface="Roboto"/>
                <a:ea typeface="Roboto"/>
                <a:cs typeface="Roboto"/>
                <a:sym typeface="Roboto"/>
              </a:rPr>
              <a:t>utes</a:t>
            </a:r>
            <a:r>
              <a:rPr lang="en" sz="1700">
                <a:solidFill>
                  <a:srgbClr val="444444"/>
                </a:solidFill>
                <a:highlight>
                  <a:srgbClr val="FFFFFF"/>
                </a:highlight>
                <a:latin typeface="Roboto"/>
                <a:ea typeface="Roboto"/>
                <a:cs typeface="Roboto"/>
                <a:sym typeface="Roboto"/>
              </a:rPr>
              <a:t> to the application by using </a:t>
            </a:r>
            <a:r>
              <a:rPr lang="en" sz="1700">
                <a:solidFill>
                  <a:srgbClr val="9CDCFE"/>
                </a:solidFill>
                <a:highlight>
                  <a:srgbClr val="1E1E1E"/>
                </a:highlight>
                <a:latin typeface="Roboto"/>
                <a:ea typeface="Roboto"/>
                <a:cs typeface="Roboto"/>
                <a:sym typeface="Roboto"/>
              </a:rPr>
              <a:t>routerLink</a:t>
            </a:r>
            <a:r>
              <a:rPr lang="en" sz="1700">
                <a:solidFill>
                  <a:srgbClr val="444444"/>
                </a:solidFill>
                <a:highlight>
                  <a:srgbClr val="FFFFFF"/>
                </a:highlight>
                <a:latin typeface="Roboto"/>
                <a:ea typeface="Roboto"/>
                <a:cs typeface="Roboto"/>
                <a:sym typeface="Roboto"/>
              </a:rPr>
              <a:t> in the html template</a:t>
            </a:r>
            <a:endParaRPr sz="1700">
              <a:solidFill>
                <a:srgbClr val="444444"/>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Declare </a:t>
            </a:r>
            <a:r>
              <a:rPr b="1" lang="en" sz="1700">
                <a:solidFill>
                  <a:srgbClr val="808080"/>
                </a:solidFill>
                <a:highlight>
                  <a:srgbClr val="1E1E1E"/>
                </a:highlight>
                <a:latin typeface="Roboto"/>
                <a:ea typeface="Roboto"/>
                <a:cs typeface="Roboto"/>
                <a:sym typeface="Roboto"/>
              </a:rPr>
              <a:t>&lt;</a:t>
            </a:r>
            <a:r>
              <a:rPr b="1" lang="en" sz="1700">
                <a:solidFill>
                  <a:srgbClr val="569CD6"/>
                </a:solidFill>
                <a:highlight>
                  <a:srgbClr val="1E1E1E"/>
                </a:highlight>
                <a:latin typeface="Roboto"/>
                <a:ea typeface="Roboto"/>
                <a:cs typeface="Roboto"/>
                <a:sym typeface="Roboto"/>
              </a:rPr>
              <a:t>router-outlet</a:t>
            </a:r>
            <a:r>
              <a:rPr b="1" lang="en" sz="1700">
                <a:solidFill>
                  <a:srgbClr val="808080"/>
                </a:solidFill>
                <a:highlight>
                  <a:srgbClr val="1E1E1E"/>
                </a:highlight>
                <a:latin typeface="Roboto"/>
                <a:ea typeface="Roboto"/>
                <a:cs typeface="Roboto"/>
                <a:sym typeface="Roboto"/>
              </a:rPr>
              <a:t>&gt;&lt;/</a:t>
            </a:r>
            <a:r>
              <a:rPr b="1" lang="en" sz="1700">
                <a:solidFill>
                  <a:srgbClr val="569CD6"/>
                </a:solidFill>
                <a:highlight>
                  <a:srgbClr val="1E1E1E"/>
                </a:highlight>
                <a:latin typeface="Roboto"/>
                <a:ea typeface="Roboto"/>
                <a:cs typeface="Roboto"/>
                <a:sym typeface="Roboto"/>
              </a:rPr>
              <a:t>router-outlet</a:t>
            </a:r>
            <a:r>
              <a:rPr b="1" lang="en" sz="1700">
                <a:solidFill>
                  <a:srgbClr val="808080"/>
                </a:solidFill>
                <a:highlight>
                  <a:srgbClr val="1E1E1E"/>
                </a:highlight>
                <a:latin typeface="Roboto"/>
                <a:ea typeface="Roboto"/>
                <a:cs typeface="Roboto"/>
                <a:sym typeface="Roboto"/>
              </a:rPr>
              <a:t>&gt;</a:t>
            </a:r>
            <a:r>
              <a:rPr i="1" lang="en" sz="1700">
                <a:solidFill>
                  <a:srgbClr val="444444"/>
                </a:solidFill>
                <a:latin typeface="Roboto"/>
                <a:ea typeface="Roboto"/>
                <a:cs typeface="Roboto"/>
                <a:sym typeface="Roboto"/>
              </a:rPr>
              <a:t> </a:t>
            </a:r>
            <a:r>
              <a:rPr lang="en" sz="1700">
                <a:solidFill>
                  <a:srgbClr val="444444"/>
                </a:solidFill>
                <a:latin typeface="Roboto"/>
                <a:ea typeface="Roboto"/>
                <a:cs typeface="Roboto"/>
                <a:sym typeface="Roboto"/>
              </a:rPr>
              <a:t>in the component template to render corresponding components</a:t>
            </a:r>
            <a:endParaRPr sz="1700">
              <a:solidFill>
                <a:srgbClr val="444444"/>
              </a:solidFill>
              <a:latin typeface="Roboto"/>
              <a:ea typeface="Roboto"/>
              <a:cs typeface="Roboto"/>
              <a:sym typeface="Roboto"/>
            </a:endParaRPr>
          </a:p>
          <a:p>
            <a:pPr indent="0" lvl="0" marL="457200" rtl="0" algn="l">
              <a:lnSpc>
                <a:spcPct val="115000"/>
              </a:lnSpc>
              <a:spcBef>
                <a:spcPts val="0"/>
              </a:spcBef>
              <a:spcAft>
                <a:spcPts val="0"/>
              </a:spcAft>
              <a:buNone/>
            </a:pPr>
            <a:r>
              <a:rPr lang="en" sz="1700">
                <a:solidFill>
                  <a:srgbClr val="444444"/>
                </a:solidFill>
                <a:latin typeface="Roboto"/>
                <a:ea typeface="Roboto"/>
                <a:cs typeface="Roboto"/>
                <a:sym typeface="Roboto"/>
              </a:rPr>
              <a:t> </a:t>
            </a:r>
            <a:endParaRPr sz="1700">
              <a:solidFill>
                <a:srgbClr val="444444"/>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6"/>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Defining a Basic Routing</a:t>
            </a:r>
            <a:endParaRPr b="1" sz="1400">
              <a:highlight>
                <a:schemeClr val="lt1"/>
              </a:highlight>
            </a:endParaRPr>
          </a:p>
        </p:txBody>
      </p:sp>
      <p:pic>
        <p:nvPicPr>
          <p:cNvPr id="536" name="Google Shape;536;p76"/>
          <p:cNvPicPr preferRelativeResize="0"/>
          <p:nvPr/>
        </p:nvPicPr>
        <p:blipFill>
          <a:blip r:embed="rId3">
            <a:alphaModFix/>
          </a:blip>
          <a:stretch>
            <a:fillRect/>
          </a:stretch>
        </p:blipFill>
        <p:spPr>
          <a:xfrm>
            <a:off x="554250" y="690100"/>
            <a:ext cx="6429375" cy="1781175"/>
          </a:xfrm>
          <a:prstGeom prst="rect">
            <a:avLst/>
          </a:prstGeom>
          <a:noFill/>
          <a:ln>
            <a:noFill/>
          </a:ln>
        </p:spPr>
      </p:pic>
      <p:pic>
        <p:nvPicPr>
          <p:cNvPr id="537" name="Google Shape;537;p76"/>
          <p:cNvPicPr preferRelativeResize="0"/>
          <p:nvPr/>
        </p:nvPicPr>
        <p:blipFill>
          <a:blip r:embed="rId4">
            <a:alphaModFix/>
          </a:blip>
          <a:stretch>
            <a:fillRect/>
          </a:stretch>
        </p:blipFill>
        <p:spPr>
          <a:xfrm>
            <a:off x="554250" y="2734175"/>
            <a:ext cx="3054950" cy="992850"/>
          </a:xfrm>
          <a:prstGeom prst="rect">
            <a:avLst/>
          </a:prstGeom>
          <a:noFill/>
          <a:ln>
            <a:noFill/>
          </a:ln>
        </p:spPr>
      </p:pic>
      <p:pic>
        <p:nvPicPr>
          <p:cNvPr id="538" name="Google Shape;538;p76"/>
          <p:cNvPicPr preferRelativeResize="0"/>
          <p:nvPr/>
        </p:nvPicPr>
        <p:blipFill>
          <a:blip r:embed="rId5">
            <a:alphaModFix/>
          </a:blip>
          <a:stretch>
            <a:fillRect/>
          </a:stretch>
        </p:blipFill>
        <p:spPr>
          <a:xfrm>
            <a:off x="3666440" y="2673898"/>
            <a:ext cx="5386358" cy="1323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7"/>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Nested</a:t>
            </a:r>
            <a:r>
              <a:rPr b="1" lang="en" sz="2200">
                <a:highlight>
                  <a:schemeClr val="lt1"/>
                </a:highlight>
              </a:rPr>
              <a:t> Routing</a:t>
            </a:r>
            <a:endParaRPr b="1" sz="1400">
              <a:highlight>
                <a:schemeClr val="lt1"/>
              </a:highlight>
            </a:endParaRPr>
          </a:p>
        </p:txBody>
      </p:sp>
      <p:pic>
        <p:nvPicPr>
          <p:cNvPr id="544" name="Google Shape;544;p77"/>
          <p:cNvPicPr preferRelativeResize="0"/>
          <p:nvPr/>
        </p:nvPicPr>
        <p:blipFill>
          <a:blip r:embed="rId3">
            <a:alphaModFix/>
          </a:blip>
          <a:stretch>
            <a:fillRect/>
          </a:stretch>
        </p:blipFill>
        <p:spPr>
          <a:xfrm>
            <a:off x="1143750" y="592850"/>
            <a:ext cx="6899825" cy="44970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8"/>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Basic Usage of </a:t>
            </a:r>
            <a:r>
              <a:rPr lang="en" sz="2200"/>
              <a:t>Router</a:t>
            </a:r>
            <a:r>
              <a:rPr lang="en" sz="2200">
                <a:solidFill>
                  <a:srgbClr val="666600"/>
                </a:solidFill>
              </a:rPr>
              <a:t>, </a:t>
            </a:r>
            <a:r>
              <a:rPr lang="en" sz="2200"/>
              <a:t>ActivatedRoute</a:t>
            </a:r>
            <a:endParaRPr b="1" sz="2200">
              <a:highlight>
                <a:schemeClr val="lt1"/>
              </a:highlight>
            </a:endParaRPr>
          </a:p>
        </p:txBody>
      </p:sp>
      <p:pic>
        <p:nvPicPr>
          <p:cNvPr id="550" name="Google Shape;550;p78"/>
          <p:cNvPicPr preferRelativeResize="0"/>
          <p:nvPr/>
        </p:nvPicPr>
        <p:blipFill>
          <a:blip r:embed="rId3">
            <a:alphaModFix/>
          </a:blip>
          <a:stretch>
            <a:fillRect/>
          </a:stretch>
        </p:blipFill>
        <p:spPr>
          <a:xfrm>
            <a:off x="966125" y="586975"/>
            <a:ext cx="7305675" cy="619125"/>
          </a:xfrm>
          <a:prstGeom prst="rect">
            <a:avLst/>
          </a:prstGeom>
          <a:noFill/>
          <a:ln>
            <a:noFill/>
          </a:ln>
        </p:spPr>
      </p:pic>
      <p:sp>
        <p:nvSpPr>
          <p:cNvPr id="551" name="Google Shape;551;p78"/>
          <p:cNvSpPr txBox="1"/>
          <p:nvPr/>
        </p:nvSpPr>
        <p:spPr>
          <a:xfrm>
            <a:off x="944325" y="1064875"/>
            <a:ext cx="746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Use ActivatedRoute to get route information such as param, fragment,...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Use Router to </a:t>
            </a:r>
            <a:r>
              <a:rPr lang="en">
                <a:latin typeface="Roboto"/>
                <a:ea typeface="Roboto"/>
                <a:cs typeface="Roboto"/>
                <a:sym typeface="Roboto"/>
              </a:rPr>
              <a:t>programmatically</a:t>
            </a:r>
            <a:r>
              <a:rPr lang="en">
                <a:latin typeface="Roboto"/>
                <a:ea typeface="Roboto"/>
                <a:cs typeface="Roboto"/>
                <a:sym typeface="Roboto"/>
              </a:rPr>
              <a:t> navigate to a route</a:t>
            </a:r>
            <a:endParaRPr>
              <a:latin typeface="Roboto"/>
              <a:ea typeface="Roboto"/>
              <a:cs typeface="Roboto"/>
              <a:sym typeface="Roboto"/>
            </a:endParaRPr>
          </a:p>
        </p:txBody>
      </p:sp>
      <p:pic>
        <p:nvPicPr>
          <p:cNvPr id="552" name="Google Shape;552;p78"/>
          <p:cNvPicPr preferRelativeResize="0"/>
          <p:nvPr/>
        </p:nvPicPr>
        <p:blipFill>
          <a:blip r:embed="rId4">
            <a:alphaModFix/>
          </a:blip>
          <a:stretch>
            <a:fillRect/>
          </a:stretch>
        </p:blipFill>
        <p:spPr>
          <a:xfrm>
            <a:off x="4664875" y="1832875"/>
            <a:ext cx="4326724" cy="2438573"/>
          </a:xfrm>
          <a:prstGeom prst="rect">
            <a:avLst/>
          </a:prstGeom>
          <a:noFill/>
          <a:ln>
            <a:noFill/>
          </a:ln>
        </p:spPr>
      </p:pic>
      <p:pic>
        <p:nvPicPr>
          <p:cNvPr id="553" name="Google Shape;553;p78"/>
          <p:cNvPicPr preferRelativeResize="0"/>
          <p:nvPr/>
        </p:nvPicPr>
        <p:blipFill>
          <a:blip r:embed="rId5">
            <a:alphaModFix/>
          </a:blip>
          <a:stretch>
            <a:fillRect/>
          </a:stretch>
        </p:blipFill>
        <p:spPr>
          <a:xfrm>
            <a:off x="277125" y="2194550"/>
            <a:ext cx="4095750" cy="1809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9"/>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Route Guards</a:t>
            </a:r>
            <a:endParaRPr b="1" sz="2200">
              <a:highlight>
                <a:schemeClr val="lt1"/>
              </a:highlight>
            </a:endParaRPr>
          </a:p>
        </p:txBody>
      </p:sp>
      <p:sp>
        <p:nvSpPr>
          <p:cNvPr id="559" name="Google Shape;559;p79"/>
          <p:cNvSpPr txBox="1"/>
          <p:nvPr/>
        </p:nvSpPr>
        <p:spPr>
          <a:xfrm>
            <a:off x="944325" y="1064875"/>
            <a:ext cx="7464000" cy="3347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300"/>
              </a:spcBef>
              <a:spcAft>
                <a:spcPts val="0"/>
              </a:spcAft>
              <a:buNone/>
            </a:pPr>
            <a:r>
              <a:rPr lang="en" sz="1700">
                <a:solidFill>
                  <a:srgbClr val="444444"/>
                </a:solidFill>
                <a:highlight>
                  <a:srgbClr val="FFFFFF"/>
                </a:highlight>
                <a:latin typeface="Roboto"/>
                <a:ea typeface="Roboto"/>
                <a:cs typeface="Roboto"/>
                <a:sym typeface="Roboto"/>
              </a:rPr>
              <a:t>Use route guards to prevent users from navigating to parts of an application without authorization. The following route guards are available in Angular:</a:t>
            </a:r>
            <a:endParaRPr sz="1700">
              <a:latin typeface="Roboto"/>
              <a:ea typeface="Roboto"/>
              <a:cs typeface="Roboto"/>
              <a:sym typeface="Roboto"/>
            </a:endParaRPr>
          </a:p>
          <a:p>
            <a:pPr indent="-336550" lvl="0" marL="914400" rtl="0" algn="l">
              <a:lnSpc>
                <a:spcPct val="150000"/>
              </a:lnSpc>
              <a:spcBef>
                <a:spcPts val="1200"/>
              </a:spcBef>
              <a:spcAft>
                <a:spcPts val="0"/>
              </a:spcAft>
              <a:buClr>
                <a:srgbClr val="444444"/>
              </a:buClr>
              <a:buSzPts val="1700"/>
              <a:buFont typeface="Roboto"/>
              <a:buChar char="-"/>
            </a:pPr>
            <a:r>
              <a:rPr lang="en" sz="1700">
                <a:solidFill>
                  <a:srgbClr val="1669BB"/>
                </a:solidFill>
                <a:uFill>
                  <a:noFill/>
                </a:uFill>
                <a:latin typeface="Roboto"/>
                <a:ea typeface="Roboto"/>
                <a:cs typeface="Roboto"/>
                <a:sym typeface="Roboto"/>
                <a:hlinkClick r:id="rId3">
                  <a:extLst>
                    <a:ext uri="{A12FA001-AC4F-418D-AE19-62706E023703}">
                      <ahyp:hlinkClr val="tx"/>
                    </a:ext>
                  </a:extLst>
                </a:hlinkClick>
              </a:rPr>
              <a:t>CanActivate</a:t>
            </a:r>
            <a:r>
              <a:rPr lang="en" sz="1700">
                <a:solidFill>
                  <a:srgbClr val="444444"/>
                </a:solidFill>
                <a:highlight>
                  <a:srgbClr val="FFFFFF"/>
                </a:highlight>
                <a:latin typeface="Roboto"/>
                <a:ea typeface="Roboto"/>
                <a:cs typeface="Roboto"/>
                <a:sym typeface="Roboto"/>
              </a:rPr>
              <a:t>: deciding if a route can be accessed</a:t>
            </a:r>
            <a:endParaRPr sz="1700">
              <a:solidFill>
                <a:srgbClr val="1669BB"/>
              </a:solidFill>
              <a:latin typeface="Roboto"/>
              <a:ea typeface="Roboto"/>
              <a:cs typeface="Roboto"/>
              <a:sym typeface="Roboto"/>
            </a:endParaRPr>
          </a:p>
          <a:p>
            <a:pPr indent="-336550" lvl="0" marL="914400" rtl="0" algn="l">
              <a:lnSpc>
                <a:spcPct val="150000"/>
              </a:lnSpc>
              <a:spcBef>
                <a:spcPts val="0"/>
              </a:spcBef>
              <a:spcAft>
                <a:spcPts val="0"/>
              </a:spcAft>
              <a:buClr>
                <a:srgbClr val="444444"/>
              </a:buClr>
              <a:buSzPts val="1700"/>
              <a:buFont typeface="Roboto"/>
              <a:buChar char="-"/>
            </a:pPr>
            <a:r>
              <a:rPr lang="en" sz="1700">
                <a:solidFill>
                  <a:srgbClr val="1669BB"/>
                </a:solidFill>
                <a:uFill>
                  <a:noFill/>
                </a:uFill>
                <a:latin typeface="Roboto"/>
                <a:ea typeface="Roboto"/>
                <a:cs typeface="Roboto"/>
                <a:sym typeface="Roboto"/>
                <a:hlinkClick r:id="rId4">
                  <a:extLst>
                    <a:ext uri="{A12FA001-AC4F-418D-AE19-62706E023703}">
                      <ahyp:hlinkClr val="tx"/>
                    </a:ext>
                  </a:extLst>
                </a:hlinkClick>
              </a:rPr>
              <a:t>CanActivateChild</a:t>
            </a:r>
            <a:r>
              <a:rPr lang="en" sz="1700">
                <a:solidFill>
                  <a:srgbClr val="444444"/>
                </a:solidFill>
                <a:highlight>
                  <a:srgbClr val="FFFFFF"/>
                </a:highlight>
                <a:latin typeface="Roboto"/>
                <a:ea typeface="Roboto"/>
                <a:cs typeface="Roboto"/>
                <a:sym typeface="Roboto"/>
              </a:rPr>
              <a:t>: deciding if a child route can be access</a:t>
            </a:r>
            <a:endParaRPr sz="1700">
              <a:solidFill>
                <a:srgbClr val="1669BB"/>
              </a:solidFill>
              <a:latin typeface="Roboto"/>
              <a:ea typeface="Roboto"/>
              <a:cs typeface="Roboto"/>
              <a:sym typeface="Roboto"/>
            </a:endParaRPr>
          </a:p>
          <a:p>
            <a:pPr indent="-336550" lvl="0" marL="914400" rtl="0" algn="l">
              <a:lnSpc>
                <a:spcPct val="150000"/>
              </a:lnSpc>
              <a:spcBef>
                <a:spcPts val="0"/>
              </a:spcBef>
              <a:spcAft>
                <a:spcPts val="0"/>
              </a:spcAft>
              <a:buClr>
                <a:srgbClr val="444444"/>
              </a:buClr>
              <a:buSzPts val="1700"/>
              <a:buFont typeface="Roboto"/>
              <a:buChar char="-"/>
            </a:pPr>
            <a:r>
              <a:rPr lang="en" sz="1700">
                <a:solidFill>
                  <a:srgbClr val="1669BB"/>
                </a:solidFill>
                <a:uFill>
                  <a:noFill/>
                </a:uFill>
                <a:latin typeface="Roboto"/>
                <a:ea typeface="Roboto"/>
                <a:cs typeface="Roboto"/>
                <a:sym typeface="Roboto"/>
                <a:hlinkClick r:id="rId5">
                  <a:extLst>
                    <a:ext uri="{A12FA001-AC4F-418D-AE19-62706E023703}">
                      <ahyp:hlinkClr val="tx"/>
                    </a:ext>
                  </a:extLst>
                </a:hlinkClick>
              </a:rPr>
              <a:t>CanDeactivate</a:t>
            </a:r>
            <a:r>
              <a:rPr lang="en" sz="1700">
                <a:solidFill>
                  <a:srgbClr val="444444"/>
                </a:solidFill>
                <a:highlight>
                  <a:srgbClr val="FFFFFF"/>
                </a:highlight>
                <a:latin typeface="Roboto"/>
                <a:ea typeface="Roboto"/>
                <a:cs typeface="Roboto"/>
                <a:sym typeface="Roboto"/>
              </a:rPr>
              <a:t>: deciding if user can leave current route</a:t>
            </a:r>
            <a:endParaRPr sz="1700">
              <a:solidFill>
                <a:srgbClr val="1669BB"/>
              </a:solidFill>
              <a:latin typeface="Roboto"/>
              <a:ea typeface="Roboto"/>
              <a:cs typeface="Roboto"/>
              <a:sym typeface="Roboto"/>
            </a:endParaRPr>
          </a:p>
          <a:p>
            <a:pPr indent="-336550" lvl="0" marL="914400" rtl="0" algn="l">
              <a:lnSpc>
                <a:spcPct val="150000"/>
              </a:lnSpc>
              <a:spcBef>
                <a:spcPts val="0"/>
              </a:spcBef>
              <a:spcAft>
                <a:spcPts val="0"/>
              </a:spcAft>
              <a:buClr>
                <a:srgbClr val="444444"/>
              </a:buClr>
              <a:buSzPts val="1700"/>
              <a:buFont typeface="Roboto"/>
              <a:buChar char="-"/>
            </a:pPr>
            <a:r>
              <a:rPr lang="en" sz="1700">
                <a:solidFill>
                  <a:srgbClr val="1669BB"/>
                </a:solidFill>
                <a:uFill>
                  <a:noFill/>
                </a:uFill>
                <a:latin typeface="Roboto"/>
                <a:ea typeface="Roboto"/>
                <a:cs typeface="Roboto"/>
                <a:sym typeface="Roboto"/>
                <a:hlinkClick r:id="rId6">
                  <a:extLst>
                    <a:ext uri="{A12FA001-AC4F-418D-AE19-62706E023703}">
                      <ahyp:hlinkClr val="tx"/>
                    </a:ext>
                  </a:extLst>
                </a:hlinkClick>
              </a:rPr>
              <a:t>Resolve</a:t>
            </a:r>
            <a:r>
              <a:rPr lang="en" sz="1700">
                <a:solidFill>
                  <a:srgbClr val="444444"/>
                </a:solidFill>
                <a:highlight>
                  <a:srgbClr val="FFFFFF"/>
                </a:highlight>
                <a:latin typeface="Roboto"/>
                <a:ea typeface="Roboto"/>
                <a:cs typeface="Roboto"/>
                <a:sym typeface="Roboto"/>
              </a:rPr>
              <a:t>: resolve data during navigation</a:t>
            </a:r>
            <a:endParaRPr sz="1700">
              <a:solidFill>
                <a:srgbClr val="1669BB"/>
              </a:solidFill>
              <a:latin typeface="Roboto"/>
              <a:ea typeface="Roboto"/>
              <a:cs typeface="Roboto"/>
              <a:sym typeface="Roboto"/>
            </a:endParaRPr>
          </a:p>
          <a:p>
            <a:pPr indent="-336550" lvl="0" marL="914400" rtl="0" algn="l">
              <a:lnSpc>
                <a:spcPct val="150000"/>
              </a:lnSpc>
              <a:spcBef>
                <a:spcPts val="0"/>
              </a:spcBef>
              <a:spcAft>
                <a:spcPts val="0"/>
              </a:spcAft>
              <a:buClr>
                <a:srgbClr val="444444"/>
              </a:buClr>
              <a:buSzPts val="1700"/>
              <a:buFont typeface="Roboto"/>
              <a:buChar char="-"/>
            </a:pPr>
            <a:r>
              <a:rPr lang="en" sz="1700">
                <a:solidFill>
                  <a:srgbClr val="1669BB"/>
                </a:solidFill>
                <a:uFill>
                  <a:noFill/>
                </a:uFill>
                <a:latin typeface="Roboto"/>
                <a:ea typeface="Roboto"/>
                <a:cs typeface="Roboto"/>
                <a:sym typeface="Roboto"/>
                <a:hlinkClick r:id="rId7">
                  <a:extLst>
                    <a:ext uri="{A12FA001-AC4F-418D-AE19-62706E023703}">
                      <ahyp:hlinkClr val="tx"/>
                    </a:ext>
                  </a:extLst>
                </a:hlinkClick>
              </a:rPr>
              <a:t>CanLoad</a:t>
            </a:r>
            <a:r>
              <a:rPr lang="en" sz="1700">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 deciding if children can be loaded (lazy loading)</a:t>
            </a:r>
            <a:endParaRPr sz="170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0"/>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Lazy Loading</a:t>
            </a:r>
            <a:endParaRPr b="1" sz="2200">
              <a:highlight>
                <a:schemeClr val="lt1"/>
              </a:highlight>
            </a:endParaRPr>
          </a:p>
        </p:txBody>
      </p:sp>
      <p:sp>
        <p:nvSpPr>
          <p:cNvPr id="565" name="Google Shape;565;p80"/>
          <p:cNvSpPr txBox="1"/>
          <p:nvPr/>
        </p:nvSpPr>
        <p:spPr>
          <a:xfrm>
            <a:off x="56875" y="683875"/>
            <a:ext cx="7464000" cy="946500"/>
          </a:xfrm>
          <a:prstGeom prst="rect">
            <a:avLst/>
          </a:prstGeom>
          <a:noFill/>
          <a:ln>
            <a:noFill/>
          </a:ln>
        </p:spPr>
        <p:txBody>
          <a:bodyPr anchorCtr="0" anchor="t" bIns="91425" lIns="91425" spcFirstLastPara="1" rIns="91425" wrap="square" tIns="91425">
            <a:spAutoFit/>
          </a:bodyPr>
          <a:lstStyle/>
          <a:p>
            <a:pPr indent="-323850" lvl="0" marL="914400" rtl="0" algn="l">
              <a:lnSpc>
                <a:spcPct val="115000"/>
              </a:lnSpc>
              <a:spcBef>
                <a:spcPts val="300"/>
              </a:spcBef>
              <a:spcAft>
                <a:spcPts val="0"/>
              </a:spcAft>
              <a:buClr>
                <a:srgbClr val="444444"/>
              </a:buClr>
              <a:buSzPts val="1500"/>
              <a:buFont typeface="Roboto"/>
              <a:buChar char="-"/>
            </a:pPr>
            <a:r>
              <a:rPr lang="en" sz="1500">
                <a:solidFill>
                  <a:srgbClr val="444444"/>
                </a:solidFill>
                <a:highlight>
                  <a:srgbClr val="FFFFFF"/>
                </a:highlight>
                <a:latin typeface="Roboto"/>
                <a:ea typeface="Roboto"/>
                <a:cs typeface="Roboto"/>
                <a:sym typeface="Roboto"/>
              </a:rPr>
              <a:t>You can configure your routes to lazy load modules, which means that Angular only loads modules as needed, rather than loading all modules when the application launches</a:t>
            </a:r>
            <a:endParaRPr sz="1500">
              <a:latin typeface="Roboto"/>
              <a:ea typeface="Roboto"/>
              <a:cs typeface="Roboto"/>
              <a:sym typeface="Roboto"/>
            </a:endParaRPr>
          </a:p>
        </p:txBody>
      </p:sp>
      <p:pic>
        <p:nvPicPr>
          <p:cNvPr id="566" name="Google Shape;566;p80"/>
          <p:cNvPicPr preferRelativeResize="0"/>
          <p:nvPr/>
        </p:nvPicPr>
        <p:blipFill>
          <a:blip r:embed="rId3">
            <a:alphaModFix/>
          </a:blip>
          <a:stretch>
            <a:fillRect/>
          </a:stretch>
        </p:blipFill>
        <p:spPr>
          <a:xfrm>
            <a:off x="653025" y="1559575"/>
            <a:ext cx="7791400" cy="1291775"/>
          </a:xfrm>
          <a:prstGeom prst="rect">
            <a:avLst/>
          </a:prstGeom>
          <a:noFill/>
          <a:ln>
            <a:noFill/>
          </a:ln>
        </p:spPr>
      </p:pic>
      <p:sp>
        <p:nvSpPr>
          <p:cNvPr id="567" name="Google Shape;567;p80"/>
          <p:cNvSpPr txBox="1"/>
          <p:nvPr/>
        </p:nvSpPr>
        <p:spPr>
          <a:xfrm>
            <a:off x="107125" y="2780025"/>
            <a:ext cx="7464000" cy="946500"/>
          </a:xfrm>
          <a:prstGeom prst="rect">
            <a:avLst/>
          </a:prstGeom>
          <a:noFill/>
          <a:ln>
            <a:noFill/>
          </a:ln>
        </p:spPr>
        <p:txBody>
          <a:bodyPr anchorCtr="0" anchor="t" bIns="91425" lIns="91425" spcFirstLastPara="1" rIns="91425" wrap="square" tIns="91425">
            <a:spAutoFit/>
          </a:bodyPr>
          <a:lstStyle/>
          <a:p>
            <a:pPr indent="-323850" lvl="0" marL="914400" rtl="0" algn="l">
              <a:lnSpc>
                <a:spcPct val="115000"/>
              </a:lnSpc>
              <a:spcBef>
                <a:spcPts val="1400"/>
              </a:spcBef>
              <a:spcAft>
                <a:spcPts val="0"/>
              </a:spcAft>
              <a:buClr>
                <a:srgbClr val="000088"/>
              </a:buClr>
              <a:buSzPts val="1500"/>
              <a:buFont typeface="Roboto"/>
              <a:buChar char="-"/>
            </a:pPr>
            <a:r>
              <a:rPr b="1" lang="en" sz="1500">
                <a:solidFill>
                  <a:srgbClr val="000088"/>
                </a:solidFill>
                <a:latin typeface="Roboto"/>
                <a:ea typeface="Roboto"/>
                <a:cs typeface="Roboto"/>
                <a:sym typeface="Roboto"/>
              </a:rPr>
              <a:t>Preloading modules</a:t>
            </a:r>
            <a:r>
              <a:rPr lang="en" sz="1500">
                <a:solidFill>
                  <a:srgbClr val="1E1E1E"/>
                </a:solidFill>
                <a:latin typeface="Roboto"/>
                <a:ea typeface="Roboto"/>
                <a:cs typeface="Roboto"/>
                <a:sym typeface="Roboto"/>
              </a:rPr>
              <a:t>: </a:t>
            </a:r>
            <a:r>
              <a:rPr lang="en" sz="1500">
                <a:solidFill>
                  <a:srgbClr val="444444"/>
                </a:solidFill>
                <a:highlight>
                  <a:srgbClr val="FFFFFF"/>
                </a:highlight>
                <a:latin typeface="Roboto"/>
                <a:ea typeface="Roboto"/>
                <a:cs typeface="Roboto"/>
                <a:sym typeface="Roboto"/>
              </a:rPr>
              <a:t>Preloading modules improves UX by loading parts of your application in the background so users don't have to wait for the elements to download when they activate a route</a:t>
            </a:r>
            <a:endParaRPr sz="1500">
              <a:solidFill>
                <a:srgbClr val="1E1E1E"/>
              </a:solidFill>
              <a:highlight>
                <a:srgbClr val="FFFFFF"/>
              </a:highlight>
              <a:latin typeface="Roboto"/>
              <a:ea typeface="Roboto"/>
              <a:cs typeface="Roboto"/>
              <a:sym typeface="Roboto"/>
            </a:endParaRPr>
          </a:p>
        </p:txBody>
      </p:sp>
      <p:pic>
        <p:nvPicPr>
          <p:cNvPr id="568" name="Google Shape;568;p80"/>
          <p:cNvPicPr preferRelativeResize="0"/>
          <p:nvPr/>
        </p:nvPicPr>
        <p:blipFill>
          <a:blip r:embed="rId4">
            <a:alphaModFix/>
          </a:blip>
          <a:stretch>
            <a:fillRect/>
          </a:stretch>
        </p:blipFill>
        <p:spPr>
          <a:xfrm>
            <a:off x="5352075" y="3451875"/>
            <a:ext cx="3739847" cy="1600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1"/>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Observer pattern</a:t>
            </a:r>
            <a:endParaRPr b="1" sz="2200">
              <a:highlight>
                <a:schemeClr val="lt1"/>
              </a:highlight>
            </a:endParaRPr>
          </a:p>
        </p:txBody>
      </p:sp>
      <p:sp>
        <p:nvSpPr>
          <p:cNvPr id="574" name="Google Shape;574;p81"/>
          <p:cNvSpPr txBox="1"/>
          <p:nvPr/>
        </p:nvSpPr>
        <p:spPr>
          <a:xfrm>
            <a:off x="693175" y="703225"/>
            <a:ext cx="70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https://refactoring.guru/design-patterns/observer </a:t>
            </a:r>
            <a:endParaRPr i="1">
              <a:latin typeface="Roboto"/>
              <a:ea typeface="Roboto"/>
              <a:cs typeface="Roboto"/>
              <a:sym typeface="Roboto"/>
            </a:endParaRPr>
          </a:p>
        </p:txBody>
      </p:sp>
      <p:pic>
        <p:nvPicPr>
          <p:cNvPr id="575" name="Google Shape;575;p81"/>
          <p:cNvPicPr preferRelativeResize="0"/>
          <p:nvPr/>
        </p:nvPicPr>
        <p:blipFill>
          <a:blip r:embed="rId3">
            <a:alphaModFix/>
          </a:blip>
          <a:stretch>
            <a:fillRect/>
          </a:stretch>
        </p:blipFill>
        <p:spPr>
          <a:xfrm>
            <a:off x="2091275" y="1213800"/>
            <a:ext cx="5297179" cy="373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idx="4294967295" type="title"/>
          </p:nvPr>
        </p:nvSpPr>
        <p:spPr>
          <a:xfrm>
            <a:off x="2906700" y="144825"/>
            <a:ext cx="42996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Basic Concepts</a:t>
            </a:r>
            <a:endParaRPr b="1"/>
          </a:p>
        </p:txBody>
      </p:sp>
      <p:sp>
        <p:nvSpPr>
          <p:cNvPr id="124" name="Google Shape;124;p19"/>
          <p:cNvSpPr txBox="1"/>
          <p:nvPr/>
        </p:nvSpPr>
        <p:spPr>
          <a:xfrm>
            <a:off x="994550" y="1195450"/>
            <a:ext cx="7182900" cy="2112900"/>
          </a:xfrm>
          <a:prstGeom prst="rect">
            <a:avLst/>
          </a:prstGeom>
          <a:noFill/>
          <a:ln>
            <a:noFill/>
          </a:ln>
        </p:spPr>
        <p:txBody>
          <a:bodyPr anchorCtr="0" anchor="t" bIns="91425" lIns="91425" spcFirstLastPara="1" rIns="91425" wrap="square" tIns="91425">
            <a:spAutoFit/>
          </a:bodyPr>
          <a:lstStyle/>
          <a:p>
            <a:pPr indent="0" lvl="0" marL="0" marR="63500" rtl="0" algn="l">
              <a:lnSpc>
                <a:spcPct val="115000"/>
              </a:lnSpc>
              <a:spcBef>
                <a:spcPts val="0"/>
              </a:spcBef>
              <a:spcAft>
                <a:spcPts val="0"/>
              </a:spcAft>
              <a:buNone/>
            </a:pPr>
            <a:r>
              <a:rPr lang="en" sz="1600">
                <a:solidFill>
                  <a:srgbClr val="333333"/>
                </a:solidFill>
                <a:latin typeface="Roboto"/>
                <a:ea typeface="Roboto"/>
                <a:cs typeface="Roboto"/>
                <a:sym typeface="Roboto"/>
              </a:rPr>
              <a:t>Modules (</a:t>
            </a:r>
            <a:r>
              <a:rPr i="1" lang="en" sz="1600">
                <a:solidFill>
                  <a:srgbClr val="444444"/>
                </a:solidFill>
                <a:highlight>
                  <a:srgbClr val="FFFFFF"/>
                </a:highlight>
                <a:latin typeface="Roboto"/>
                <a:ea typeface="Roboto"/>
                <a:cs typeface="Roboto"/>
                <a:sym typeface="Roboto"/>
              </a:rPr>
              <a:t>NgModules</a:t>
            </a:r>
            <a:r>
              <a:rPr lang="en" sz="1600">
                <a:solidFill>
                  <a:srgbClr val="333333"/>
                </a:solidFill>
                <a:latin typeface="Roboto"/>
                <a:ea typeface="Roboto"/>
                <a:cs typeface="Roboto"/>
                <a:sym typeface="Roboto"/>
              </a:rPr>
              <a:t>)</a:t>
            </a:r>
            <a:endParaRPr sz="1600">
              <a:solidFill>
                <a:srgbClr val="333333"/>
              </a:solidFill>
              <a:latin typeface="Roboto"/>
              <a:ea typeface="Roboto"/>
              <a:cs typeface="Roboto"/>
              <a:sym typeface="Roboto"/>
            </a:endParaRPr>
          </a:p>
          <a:p>
            <a:pPr indent="0" lvl="0" marL="0" rtl="0" algn="l">
              <a:lnSpc>
                <a:spcPct val="115000"/>
              </a:lnSpc>
              <a:spcBef>
                <a:spcPts val="1800"/>
              </a:spcBef>
              <a:spcAft>
                <a:spcPts val="0"/>
              </a:spcAft>
              <a:buNone/>
            </a:pPr>
            <a:r>
              <a:rPr lang="en" sz="1600">
                <a:solidFill>
                  <a:srgbClr val="333333"/>
                </a:solidFill>
                <a:latin typeface="Roboto"/>
                <a:ea typeface="Roboto"/>
                <a:cs typeface="Roboto"/>
                <a:sym typeface="Roboto"/>
              </a:rPr>
              <a:t>Components</a:t>
            </a:r>
            <a:endParaRPr sz="1600">
              <a:solidFill>
                <a:srgbClr val="333333"/>
              </a:solidFill>
              <a:latin typeface="Roboto"/>
              <a:ea typeface="Roboto"/>
              <a:cs typeface="Roboto"/>
              <a:sym typeface="Roboto"/>
            </a:endParaRPr>
          </a:p>
          <a:p>
            <a:pPr indent="0" lvl="0" marL="0" rtl="0" algn="l">
              <a:lnSpc>
                <a:spcPct val="115000"/>
              </a:lnSpc>
              <a:spcBef>
                <a:spcPts val="1400"/>
              </a:spcBef>
              <a:spcAft>
                <a:spcPts val="0"/>
              </a:spcAft>
              <a:buNone/>
            </a:pPr>
            <a:r>
              <a:rPr lang="en" sz="1600">
                <a:solidFill>
                  <a:srgbClr val="333333"/>
                </a:solidFill>
                <a:latin typeface="Roboto"/>
                <a:ea typeface="Roboto"/>
                <a:cs typeface="Roboto"/>
                <a:sym typeface="Roboto"/>
              </a:rPr>
              <a:t>Templates, directives, and data binding</a:t>
            </a:r>
            <a:endParaRPr sz="1600">
              <a:solidFill>
                <a:srgbClr val="333333"/>
              </a:solidFill>
              <a:latin typeface="Roboto"/>
              <a:ea typeface="Roboto"/>
              <a:cs typeface="Roboto"/>
              <a:sym typeface="Roboto"/>
            </a:endParaRPr>
          </a:p>
          <a:p>
            <a:pPr indent="0" lvl="0" marL="0" rtl="0" algn="l">
              <a:lnSpc>
                <a:spcPct val="115000"/>
              </a:lnSpc>
              <a:spcBef>
                <a:spcPts val="1800"/>
              </a:spcBef>
              <a:spcAft>
                <a:spcPts val="0"/>
              </a:spcAft>
              <a:buNone/>
            </a:pPr>
            <a:r>
              <a:rPr lang="en" sz="1600">
                <a:solidFill>
                  <a:srgbClr val="333333"/>
                </a:solidFill>
                <a:latin typeface="Roboto"/>
                <a:ea typeface="Roboto"/>
                <a:cs typeface="Roboto"/>
                <a:sym typeface="Roboto"/>
              </a:rPr>
              <a:t>Services and dependency injection</a:t>
            </a:r>
            <a:endParaRPr sz="1600">
              <a:solidFill>
                <a:srgbClr val="333333"/>
              </a:solidFill>
              <a:latin typeface="Roboto"/>
              <a:ea typeface="Roboto"/>
              <a:cs typeface="Roboto"/>
              <a:sym typeface="Roboto"/>
            </a:endParaRPr>
          </a:p>
          <a:p>
            <a:pPr indent="0" lvl="0" marL="0" rtl="0" algn="l">
              <a:spcBef>
                <a:spcPts val="0"/>
              </a:spcBef>
              <a:spcAft>
                <a:spcPts val="0"/>
              </a:spcAft>
              <a:buNone/>
            </a:pPr>
            <a:r>
              <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2"/>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Observer pattern</a:t>
            </a:r>
            <a:endParaRPr b="1" sz="2200">
              <a:highlight>
                <a:schemeClr val="lt1"/>
              </a:highlight>
            </a:endParaRPr>
          </a:p>
        </p:txBody>
      </p:sp>
      <p:sp>
        <p:nvSpPr>
          <p:cNvPr id="581" name="Google Shape;581;p82"/>
          <p:cNvSpPr txBox="1"/>
          <p:nvPr/>
        </p:nvSpPr>
        <p:spPr>
          <a:xfrm>
            <a:off x="693175" y="703225"/>
            <a:ext cx="70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hlink"/>
                </a:solidFill>
                <a:latin typeface="Roboto"/>
                <a:ea typeface="Roboto"/>
                <a:cs typeface="Roboto"/>
                <a:sym typeface="Roboto"/>
                <a:hlinkClick r:id="rId3"/>
              </a:rPr>
              <a:t>https://refactoring.guru/design-patterns/observer</a:t>
            </a:r>
            <a:r>
              <a:rPr i="1" lang="en">
                <a:latin typeface="Roboto"/>
                <a:ea typeface="Roboto"/>
                <a:cs typeface="Roboto"/>
                <a:sym typeface="Roboto"/>
              </a:rPr>
              <a:t> </a:t>
            </a:r>
            <a:endParaRPr i="1">
              <a:latin typeface="Roboto"/>
              <a:ea typeface="Roboto"/>
              <a:cs typeface="Roboto"/>
              <a:sym typeface="Roboto"/>
            </a:endParaRPr>
          </a:p>
        </p:txBody>
      </p:sp>
      <p:sp>
        <p:nvSpPr>
          <p:cNvPr id="582" name="Google Shape;582;p82"/>
          <p:cNvSpPr txBox="1"/>
          <p:nvPr/>
        </p:nvSpPr>
        <p:spPr>
          <a:xfrm>
            <a:off x="783600" y="1149400"/>
            <a:ext cx="40803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Subscribers can be registered to the Publisher via the method addSubScriber(sub)</a:t>
            </a:r>
            <a:endParaRPr>
              <a:latin typeface="Roboto"/>
              <a:ea typeface="Roboto"/>
              <a:cs typeface="Roboto"/>
              <a:sym typeface="Roboto"/>
            </a:endParaRPr>
          </a:p>
        </p:txBody>
      </p:sp>
      <p:pic>
        <p:nvPicPr>
          <p:cNvPr id="583" name="Google Shape;583;p82"/>
          <p:cNvPicPr preferRelativeResize="0"/>
          <p:nvPr/>
        </p:nvPicPr>
        <p:blipFill>
          <a:blip r:embed="rId4">
            <a:alphaModFix/>
          </a:blip>
          <a:stretch>
            <a:fillRect/>
          </a:stretch>
        </p:blipFill>
        <p:spPr>
          <a:xfrm>
            <a:off x="403525" y="2005700"/>
            <a:ext cx="4338124" cy="1750225"/>
          </a:xfrm>
          <a:prstGeom prst="rect">
            <a:avLst/>
          </a:prstGeom>
          <a:noFill/>
          <a:ln cap="flat" cmpd="sng" w="9525">
            <a:solidFill>
              <a:schemeClr val="dk2"/>
            </a:solidFill>
            <a:prstDash val="solid"/>
            <a:round/>
            <a:headEnd len="sm" w="sm" type="none"/>
            <a:tailEnd len="sm" w="sm" type="none"/>
          </a:ln>
        </p:spPr>
      </p:pic>
      <p:sp>
        <p:nvSpPr>
          <p:cNvPr id="584" name="Google Shape;584;p82"/>
          <p:cNvSpPr txBox="1"/>
          <p:nvPr/>
        </p:nvSpPr>
        <p:spPr>
          <a:xfrm>
            <a:off x="5274100" y="1041550"/>
            <a:ext cx="3767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Publisher notify new data to subscribers by iterating the subscribers array and invoke updatethe update() functions</a:t>
            </a:r>
            <a:endParaRPr>
              <a:latin typeface="Roboto"/>
              <a:ea typeface="Roboto"/>
              <a:cs typeface="Roboto"/>
              <a:sym typeface="Roboto"/>
            </a:endParaRPr>
          </a:p>
        </p:txBody>
      </p:sp>
      <p:pic>
        <p:nvPicPr>
          <p:cNvPr id="585" name="Google Shape;585;p82"/>
          <p:cNvPicPr preferRelativeResize="0"/>
          <p:nvPr/>
        </p:nvPicPr>
        <p:blipFill>
          <a:blip r:embed="rId5">
            <a:alphaModFix/>
          </a:blip>
          <a:stretch>
            <a:fillRect/>
          </a:stretch>
        </p:blipFill>
        <p:spPr>
          <a:xfrm>
            <a:off x="4863924" y="1938200"/>
            <a:ext cx="3959845" cy="3156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3"/>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Reactive Extensions Library for JavaScript</a:t>
            </a:r>
            <a:endParaRPr b="1" sz="2200">
              <a:solidFill>
                <a:srgbClr val="000088"/>
              </a:solidFill>
              <a:highlight>
                <a:schemeClr val="lt1"/>
              </a:highlight>
            </a:endParaRPr>
          </a:p>
        </p:txBody>
      </p:sp>
      <p:sp>
        <p:nvSpPr>
          <p:cNvPr id="591" name="Google Shape;591;p83"/>
          <p:cNvSpPr txBox="1"/>
          <p:nvPr/>
        </p:nvSpPr>
        <p:spPr>
          <a:xfrm>
            <a:off x="693175" y="550825"/>
            <a:ext cx="70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hlink"/>
                </a:solidFill>
                <a:latin typeface="Roboto"/>
                <a:ea typeface="Roboto"/>
                <a:cs typeface="Roboto"/>
                <a:sym typeface="Roboto"/>
                <a:hlinkClick r:id="rId3"/>
              </a:rPr>
              <a:t>https://rxjs.</a:t>
            </a:r>
            <a:r>
              <a:rPr i="1" lang="en">
                <a:latin typeface="Roboto"/>
                <a:ea typeface="Roboto"/>
                <a:cs typeface="Roboto"/>
                <a:sym typeface="Roboto"/>
              </a:rPr>
              <a:t>dev</a:t>
            </a:r>
            <a:r>
              <a:rPr i="1" lang="en" u="sng">
                <a:solidFill>
                  <a:schemeClr val="hlink"/>
                </a:solidFill>
                <a:latin typeface="Roboto"/>
                <a:ea typeface="Roboto"/>
                <a:cs typeface="Roboto"/>
                <a:sym typeface="Roboto"/>
                <a:hlinkClick r:id="rId4"/>
              </a:rPr>
              <a:t>/guide/overview</a:t>
            </a:r>
            <a:r>
              <a:rPr i="1" lang="en">
                <a:latin typeface="Roboto"/>
                <a:ea typeface="Roboto"/>
                <a:cs typeface="Roboto"/>
                <a:sym typeface="Roboto"/>
              </a:rPr>
              <a:t> </a:t>
            </a:r>
            <a:endParaRPr i="1">
              <a:latin typeface="Roboto"/>
              <a:ea typeface="Roboto"/>
              <a:cs typeface="Roboto"/>
              <a:sym typeface="Roboto"/>
            </a:endParaRPr>
          </a:p>
        </p:txBody>
      </p:sp>
      <p:sp>
        <p:nvSpPr>
          <p:cNvPr id="592" name="Google Shape;592;p83"/>
          <p:cNvSpPr txBox="1"/>
          <p:nvPr/>
        </p:nvSpPr>
        <p:spPr>
          <a:xfrm>
            <a:off x="509825" y="1059825"/>
            <a:ext cx="8519700" cy="3560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RxJS is a library for composing asynchronous and event-based programs by using observable sequences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ReactiveX combines the </a:t>
            </a:r>
            <a:r>
              <a:rPr i="1" lang="en" sz="1700">
                <a:latin typeface="Roboto"/>
                <a:ea typeface="Roboto"/>
                <a:cs typeface="Roboto"/>
                <a:sym typeface="Roboto"/>
              </a:rPr>
              <a:t>Observer pattern</a:t>
            </a:r>
            <a:r>
              <a:rPr lang="en" sz="1700">
                <a:latin typeface="Roboto"/>
                <a:ea typeface="Roboto"/>
                <a:cs typeface="Roboto"/>
                <a:sym typeface="Roboto"/>
              </a:rPr>
              <a:t> with the </a:t>
            </a:r>
            <a:r>
              <a:rPr i="1" lang="en" sz="1700">
                <a:latin typeface="Roboto"/>
                <a:ea typeface="Roboto"/>
                <a:cs typeface="Roboto"/>
                <a:sym typeface="Roboto"/>
              </a:rPr>
              <a:t>Iterator pattern </a:t>
            </a:r>
            <a:r>
              <a:rPr lang="en" sz="1700">
                <a:latin typeface="Roboto"/>
                <a:ea typeface="Roboto"/>
                <a:cs typeface="Roboto"/>
                <a:sym typeface="Roboto"/>
              </a:rPr>
              <a:t>and functional </a:t>
            </a:r>
            <a:r>
              <a:rPr i="1" lang="en" sz="1700">
                <a:latin typeface="Roboto"/>
                <a:ea typeface="Roboto"/>
                <a:cs typeface="Roboto"/>
                <a:sym typeface="Roboto"/>
              </a:rPr>
              <a:t>programming with collections</a:t>
            </a:r>
            <a:r>
              <a:rPr lang="en" sz="1700">
                <a:latin typeface="Roboto"/>
                <a:ea typeface="Roboto"/>
                <a:cs typeface="Roboto"/>
                <a:sym typeface="Roboto"/>
              </a:rPr>
              <a:t> to fill the need for an ideal way of managing sequences of events</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The essential concepts in RxJS:</a:t>
            </a:r>
            <a:endParaRPr sz="1700">
              <a:latin typeface="Roboto"/>
              <a:ea typeface="Roboto"/>
              <a:cs typeface="Roboto"/>
              <a:sym typeface="Roboto"/>
            </a:endParaRPr>
          </a:p>
          <a:p>
            <a:pPr indent="-336550" lvl="1" marL="914400" rtl="0" algn="l">
              <a:lnSpc>
                <a:spcPct val="115000"/>
              </a:lnSpc>
              <a:spcBef>
                <a:spcPts val="0"/>
              </a:spcBef>
              <a:spcAft>
                <a:spcPts val="0"/>
              </a:spcAft>
              <a:buSzPts val="1700"/>
              <a:buFont typeface="Roboto"/>
              <a:buChar char="-"/>
            </a:pPr>
            <a:r>
              <a:rPr b="1" lang="en" sz="1700">
                <a:latin typeface="Roboto"/>
                <a:ea typeface="Roboto"/>
                <a:cs typeface="Roboto"/>
                <a:sym typeface="Roboto"/>
              </a:rPr>
              <a:t>Observable</a:t>
            </a:r>
            <a:endParaRPr b="1" sz="1700">
              <a:latin typeface="Roboto"/>
              <a:ea typeface="Roboto"/>
              <a:cs typeface="Roboto"/>
              <a:sym typeface="Roboto"/>
            </a:endParaRPr>
          </a:p>
          <a:p>
            <a:pPr indent="-336550" lvl="1" marL="914400" rtl="0" algn="l">
              <a:lnSpc>
                <a:spcPct val="115000"/>
              </a:lnSpc>
              <a:spcBef>
                <a:spcPts val="0"/>
              </a:spcBef>
              <a:spcAft>
                <a:spcPts val="0"/>
              </a:spcAft>
              <a:buSzPts val="1700"/>
              <a:buFont typeface="Roboto"/>
              <a:buChar char="-"/>
            </a:pPr>
            <a:r>
              <a:rPr b="1" lang="en" sz="1700">
                <a:latin typeface="Roboto"/>
                <a:ea typeface="Roboto"/>
                <a:cs typeface="Roboto"/>
                <a:sym typeface="Roboto"/>
              </a:rPr>
              <a:t>Observer</a:t>
            </a:r>
            <a:endParaRPr b="1" sz="1700">
              <a:latin typeface="Roboto"/>
              <a:ea typeface="Roboto"/>
              <a:cs typeface="Roboto"/>
              <a:sym typeface="Roboto"/>
            </a:endParaRPr>
          </a:p>
          <a:p>
            <a:pPr indent="-336550" lvl="1" marL="914400" rtl="0" algn="l">
              <a:lnSpc>
                <a:spcPct val="115000"/>
              </a:lnSpc>
              <a:spcBef>
                <a:spcPts val="0"/>
              </a:spcBef>
              <a:spcAft>
                <a:spcPts val="0"/>
              </a:spcAft>
              <a:buSzPts val="1700"/>
              <a:buFont typeface="Roboto"/>
              <a:buChar char="-"/>
            </a:pPr>
            <a:r>
              <a:rPr b="1" lang="en" sz="1700">
                <a:latin typeface="Roboto"/>
                <a:ea typeface="Roboto"/>
                <a:cs typeface="Roboto"/>
                <a:sym typeface="Roboto"/>
              </a:rPr>
              <a:t>Subscription</a:t>
            </a:r>
            <a:endParaRPr b="1" sz="1700">
              <a:latin typeface="Roboto"/>
              <a:ea typeface="Roboto"/>
              <a:cs typeface="Roboto"/>
              <a:sym typeface="Roboto"/>
            </a:endParaRPr>
          </a:p>
          <a:p>
            <a:pPr indent="-336550" lvl="1" marL="914400" rtl="0" algn="l">
              <a:lnSpc>
                <a:spcPct val="115000"/>
              </a:lnSpc>
              <a:spcBef>
                <a:spcPts val="0"/>
              </a:spcBef>
              <a:spcAft>
                <a:spcPts val="0"/>
              </a:spcAft>
              <a:buSzPts val="1700"/>
              <a:buFont typeface="Roboto"/>
              <a:buChar char="-"/>
            </a:pPr>
            <a:r>
              <a:rPr b="1" lang="en" sz="1700">
                <a:latin typeface="Roboto"/>
                <a:ea typeface="Roboto"/>
                <a:cs typeface="Roboto"/>
                <a:sym typeface="Roboto"/>
              </a:rPr>
              <a:t>Operators</a:t>
            </a:r>
            <a:r>
              <a:rPr lang="en" sz="1700">
                <a:latin typeface="Roboto"/>
                <a:ea typeface="Roboto"/>
                <a:cs typeface="Roboto"/>
                <a:sym typeface="Roboto"/>
              </a:rPr>
              <a:t>: are pure functions with operations like </a:t>
            </a:r>
            <a:r>
              <a:rPr i="1" lang="en" sz="1700">
                <a:solidFill>
                  <a:srgbClr val="333333"/>
                </a:solidFill>
                <a:latin typeface="Roboto"/>
                <a:ea typeface="Roboto"/>
                <a:cs typeface="Roboto"/>
                <a:sym typeface="Roboto"/>
              </a:rPr>
              <a:t>map</a:t>
            </a:r>
            <a:r>
              <a:rPr lang="en" sz="1700">
                <a:latin typeface="Roboto"/>
                <a:ea typeface="Roboto"/>
                <a:cs typeface="Roboto"/>
                <a:sym typeface="Roboto"/>
              </a:rPr>
              <a:t>, </a:t>
            </a:r>
            <a:r>
              <a:rPr i="1" lang="en" sz="1700">
                <a:solidFill>
                  <a:srgbClr val="333333"/>
                </a:solidFill>
                <a:latin typeface="Roboto"/>
                <a:ea typeface="Roboto"/>
                <a:cs typeface="Roboto"/>
                <a:sym typeface="Roboto"/>
              </a:rPr>
              <a:t>filter</a:t>
            </a:r>
            <a:r>
              <a:rPr lang="en" sz="1700">
                <a:latin typeface="Roboto"/>
                <a:ea typeface="Roboto"/>
                <a:cs typeface="Roboto"/>
                <a:sym typeface="Roboto"/>
              </a:rPr>
              <a:t>, </a:t>
            </a:r>
            <a:r>
              <a:rPr i="1" lang="en" sz="1700">
                <a:solidFill>
                  <a:srgbClr val="333333"/>
                </a:solidFill>
                <a:latin typeface="Roboto"/>
                <a:ea typeface="Roboto"/>
                <a:cs typeface="Roboto"/>
                <a:sym typeface="Roboto"/>
              </a:rPr>
              <a:t>concat</a:t>
            </a:r>
            <a:r>
              <a:rPr lang="en" sz="1700">
                <a:latin typeface="Roboto"/>
                <a:ea typeface="Roboto"/>
                <a:cs typeface="Roboto"/>
                <a:sym typeface="Roboto"/>
              </a:rPr>
              <a:t>, </a:t>
            </a:r>
            <a:r>
              <a:rPr i="1" lang="en" sz="1700">
                <a:solidFill>
                  <a:srgbClr val="333333"/>
                </a:solidFill>
                <a:latin typeface="Roboto"/>
                <a:ea typeface="Roboto"/>
                <a:cs typeface="Roboto"/>
                <a:sym typeface="Roboto"/>
              </a:rPr>
              <a:t>reduce</a:t>
            </a:r>
            <a:r>
              <a:rPr lang="en" sz="1700">
                <a:latin typeface="Roboto"/>
                <a:ea typeface="Roboto"/>
                <a:cs typeface="Roboto"/>
                <a:sym typeface="Roboto"/>
              </a:rPr>
              <a:t>, etc.</a:t>
            </a:r>
            <a:endParaRPr sz="1700">
              <a:latin typeface="Roboto"/>
              <a:ea typeface="Roboto"/>
              <a:cs typeface="Roboto"/>
              <a:sym typeface="Roboto"/>
            </a:endParaRPr>
          </a:p>
          <a:p>
            <a:pPr indent="-336550" lvl="1" marL="914400" rtl="0" algn="l">
              <a:lnSpc>
                <a:spcPct val="115000"/>
              </a:lnSpc>
              <a:spcBef>
                <a:spcPts val="0"/>
              </a:spcBef>
              <a:spcAft>
                <a:spcPts val="0"/>
              </a:spcAft>
              <a:buSzPts val="1700"/>
              <a:buFont typeface="Roboto"/>
              <a:buChar char="-"/>
            </a:pPr>
            <a:r>
              <a:rPr b="1" lang="en" sz="1700">
                <a:latin typeface="Roboto"/>
                <a:ea typeface="Roboto"/>
                <a:cs typeface="Roboto"/>
                <a:sym typeface="Roboto"/>
              </a:rPr>
              <a:t>Subject</a:t>
            </a:r>
            <a:endParaRPr b="1" sz="17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Observer</a:t>
            </a:r>
            <a:endParaRPr b="1" sz="2200">
              <a:solidFill>
                <a:srgbClr val="000088"/>
              </a:solidFill>
              <a:highlight>
                <a:schemeClr val="lt1"/>
              </a:highlight>
            </a:endParaRPr>
          </a:p>
        </p:txBody>
      </p:sp>
      <p:sp>
        <p:nvSpPr>
          <p:cNvPr id="598" name="Google Shape;598;p84"/>
          <p:cNvSpPr txBox="1"/>
          <p:nvPr/>
        </p:nvSpPr>
        <p:spPr>
          <a:xfrm>
            <a:off x="56875" y="683875"/>
            <a:ext cx="7464000" cy="1048200"/>
          </a:xfrm>
          <a:prstGeom prst="rect">
            <a:avLst/>
          </a:prstGeom>
          <a:noFill/>
          <a:ln>
            <a:noFill/>
          </a:ln>
        </p:spPr>
        <p:txBody>
          <a:bodyPr anchorCtr="0" anchor="t" bIns="91425" lIns="91425" spcFirstLastPara="1" rIns="91425" wrap="square" tIns="91425">
            <a:spAutoFit/>
          </a:bodyPr>
          <a:lstStyle/>
          <a:p>
            <a:pPr indent="-336550" lvl="0" marL="914400" rtl="0" algn="l">
              <a:lnSpc>
                <a:spcPct val="115000"/>
              </a:lnSpc>
              <a:spcBef>
                <a:spcPts val="300"/>
              </a:spcBef>
              <a:spcAft>
                <a:spcPts val="0"/>
              </a:spcAft>
              <a:buClr>
                <a:srgbClr val="444444"/>
              </a:buClr>
              <a:buSzPts val="1700"/>
              <a:buFont typeface="Roboto"/>
              <a:buChar char="-"/>
            </a:pPr>
            <a:r>
              <a:rPr lang="en" sz="1700">
                <a:latin typeface="Roboto"/>
                <a:ea typeface="Roboto"/>
                <a:cs typeface="Roboto"/>
                <a:sym typeface="Roboto"/>
              </a:rPr>
              <a:t>Is a consumer of values delivered by an Observable</a:t>
            </a:r>
            <a:endParaRPr sz="1700">
              <a:latin typeface="Roboto"/>
              <a:ea typeface="Roboto"/>
              <a:cs typeface="Roboto"/>
              <a:sym typeface="Roboto"/>
            </a:endParaRPr>
          </a:p>
          <a:p>
            <a:pPr indent="-336550" lvl="0" marL="914400" rtl="0" algn="l">
              <a:lnSpc>
                <a:spcPct val="115000"/>
              </a:lnSpc>
              <a:spcBef>
                <a:spcPts val="0"/>
              </a:spcBef>
              <a:spcAft>
                <a:spcPts val="0"/>
              </a:spcAft>
              <a:buClr>
                <a:srgbClr val="444444"/>
              </a:buClr>
              <a:buSzPts val="1700"/>
              <a:buFont typeface="Roboto"/>
              <a:buChar char="-"/>
            </a:pPr>
            <a:r>
              <a:rPr lang="en" sz="1700">
                <a:latin typeface="Roboto"/>
                <a:ea typeface="Roboto"/>
                <a:cs typeface="Roboto"/>
                <a:sym typeface="Roboto"/>
              </a:rPr>
              <a:t>Observers are simply a set of callbacks, one for each type of notification delivered by the Observable: </a:t>
            </a:r>
            <a:r>
              <a:rPr i="1" lang="en" sz="1700">
                <a:solidFill>
                  <a:srgbClr val="333333"/>
                </a:solidFill>
                <a:latin typeface="Roboto"/>
                <a:ea typeface="Roboto"/>
                <a:cs typeface="Roboto"/>
                <a:sym typeface="Roboto"/>
              </a:rPr>
              <a:t>next</a:t>
            </a:r>
            <a:r>
              <a:rPr lang="en" sz="1700">
                <a:latin typeface="Roboto"/>
                <a:ea typeface="Roboto"/>
                <a:cs typeface="Roboto"/>
                <a:sym typeface="Roboto"/>
              </a:rPr>
              <a:t>, </a:t>
            </a:r>
            <a:r>
              <a:rPr i="1" lang="en" sz="1700">
                <a:solidFill>
                  <a:srgbClr val="333333"/>
                </a:solidFill>
                <a:latin typeface="Roboto"/>
                <a:ea typeface="Roboto"/>
                <a:cs typeface="Roboto"/>
                <a:sym typeface="Roboto"/>
              </a:rPr>
              <a:t>error</a:t>
            </a:r>
            <a:r>
              <a:rPr lang="en" sz="1700">
                <a:latin typeface="Roboto"/>
                <a:ea typeface="Roboto"/>
                <a:cs typeface="Roboto"/>
                <a:sym typeface="Roboto"/>
              </a:rPr>
              <a:t>, and </a:t>
            </a:r>
            <a:r>
              <a:rPr i="1" lang="en" sz="1700">
                <a:solidFill>
                  <a:srgbClr val="333333"/>
                </a:solidFill>
                <a:latin typeface="Roboto"/>
                <a:ea typeface="Roboto"/>
                <a:cs typeface="Roboto"/>
                <a:sym typeface="Roboto"/>
              </a:rPr>
              <a:t>complete</a:t>
            </a:r>
            <a:endParaRPr i="1" sz="1700">
              <a:latin typeface="Roboto"/>
              <a:ea typeface="Roboto"/>
              <a:cs typeface="Roboto"/>
              <a:sym typeface="Roboto"/>
            </a:endParaRPr>
          </a:p>
        </p:txBody>
      </p:sp>
      <p:pic>
        <p:nvPicPr>
          <p:cNvPr id="599" name="Google Shape;599;p84"/>
          <p:cNvPicPr preferRelativeResize="0"/>
          <p:nvPr/>
        </p:nvPicPr>
        <p:blipFill>
          <a:blip r:embed="rId3">
            <a:alphaModFix/>
          </a:blip>
          <a:stretch>
            <a:fillRect/>
          </a:stretch>
        </p:blipFill>
        <p:spPr>
          <a:xfrm>
            <a:off x="1136900" y="2045200"/>
            <a:ext cx="6953250" cy="1943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Observable</a:t>
            </a:r>
            <a:endParaRPr b="1" sz="2200">
              <a:solidFill>
                <a:srgbClr val="000088"/>
              </a:solidFill>
              <a:highlight>
                <a:schemeClr val="lt1"/>
              </a:highlight>
            </a:endParaRPr>
          </a:p>
        </p:txBody>
      </p:sp>
      <p:sp>
        <p:nvSpPr>
          <p:cNvPr id="605" name="Google Shape;605;p85"/>
          <p:cNvSpPr txBox="1"/>
          <p:nvPr/>
        </p:nvSpPr>
        <p:spPr>
          <a:xfrm>
            <a:off x="56875" y="683875"/>
            <a:ext cx="7464000" cy="1048200"/>
          </a:xfrm>
          <a:prstGeom prst="rect">
            <a:avLst/>
          </a:prstGeom>
          <a:noFill/>
          <a:ln>
            <a:noFill/>
          </a:ln>
        </p:spPr>
        <p:txBody>
          <a:bodyPr anchorCtr="0" anchor="t" bIns="91425" lIns="91425" spcFirstLastPara="1" rIns="91425" wrap="square" tIns="91425">
            <a:spAutoFit/>
          </a:bodyPr>
          <a:lstStyle/>
          <a:p>
            <a:pPr indent="-336550" lvl="0" marL="914400" rtl="0" algn="l">
              <a:lnSpc>
                <a:spcPct val="115000"/>
              </a:lnSpc>
              <a:spcBef>
                <a:spcPts val="300"/>
              </a:spcBef>
              <a:spcAft>
                <a:spcPts val="0"/>
              </a:spcAft>
              <a:buClr>
                <a:srgbClr val="444444"/>
              </a:buClr>
              <a:buSzPts val="1700"/>
              <a:buFont typeface="Roboto"/>
              <a:buChar char="-"/>
            </a:pPr>
            <a:r>
              <a:rPr lang="en" sz="1700">
                <a:latin typeface="Roboto"/>
                <a:ea typeface="Roboto"/>
                <a:cs typeface="Roboto"/>
                <a:sym typeface="Roboto"/>
              </a:rPr>
              <a:t>Lazy Push collections of multiple values</a:t>
            </a:r>
            <a:endParaRPr sz="1700">
              <a:solidFill>
                <a:srgbClr val="222222"/>
              </a:solidFill>
              <a:latin typeface="Roboto"/>
              <a:ea typeface="Roboto"/>
              <a:cs typeface="Roboto"/>
              <a:sym typeface="Roboto"/>
            </a:endParaRPr>
          </a:p>
          <a:p>
            <a:pPr indent="-336550" lvl="0" marL="914400" rtl="0" algn="l">
              <a:lnSpc>
                <a:spcPct val="115000"/>
              </a:lnSpc>
              <a:spcBef>
                <a:spcPts val="0"/>
              </a:spcBef>
              <a:spcAft>
                <a:spcPts val="0"/>
              </a:spcAft>
              <a:buClr>
                <a:srgbClr val="444444"/>
              </a:buClr>
              <a:buSzPts val="1700"/>
              <a:buFont typeface="Roboto"/>
              <a:buChar char="-"/>
            </a:pPr>
            <a:r>
              <a:rPr lang="en" sz="1700">
                <a:solidFill>
                  <a:srgbClr val="222222"/>
                </a:solidFill>
                <a:highlight>
                  <a:srgbClr val="FFFFFF"/>
                </a:highlight>
                <a:latin typeface="Roboto"/>
                <a:ea typeface="Roboto"/>
                <a:cs typeface="Roboto"/>
                <a:sym typeface="Roboto"/>
              </a:rPr>
              <a:t>A function that can return a stream of values to an observer over time, this can either be synchronously or asynchronously</a:t>
            </a:r>
            <a:endParaRPr i="1" sz="1700">
              <a:latin typeface="Roboto"/>
              <a:ea typeface="Roboto"/>
              <a:cs typeface="Roboto"/>
              <a:sym typeface="Roboto"/>
            </a:endParaRPr>
          </a:p>
        </p:txBody>
      </p:sp>
      <p:pic>
        <p:nvPicPr>
          <p:cNvPr id="606" name="Google Shape;606;p85"/>
          <p:cNvPicPr preferRelativeResize="0"/>
          <p:nvPr/>
        </p:nvPicPr>
        <p:blipFill>
          <a:blip r:embed="rId3">
            <a:alphaModFix/>
          </a:blip>
          <a:stretch>
            <a:fillRect/>
          </a:stretch>
        </p:blipFill>
        <p:spPr>
          <a:xfrm>
            <a:off x="845575" y="1746900"/>
            <a:ext cx="4076700" cy="1381125"/>
          </a:xfrm>
          <a:prstGeom prst="rect">
            <a:avLst/>
          </a:prstGeom>
          <a:noFill/>
          <a:ln cap="flat" cmpd="sng" w="9525">
            <a:solidFill>
              <a:schemeClr val="dk2"/>
            </a:solidFill>
            <a:prstDash val="solid"/>
            <a:round/>
            <a:headEnd len="sm" w="sm" type="none"/>
            <a:tailEnd len="sm" w="sm" type="none"/>
          </a:ln>
        </p:spPr>
      </p:pic>
      <p:pic>
        <p:nvPicPr>
          <p:cNvPr id="607" name="Google Shape;607;p85"/>
          <p:cNvPicPr preferRelativeResize="0"/>
          <p:nvPr/>
        </p:nvPicPr>
        <p:blipFill>
          <a:blip r:embed="rId4">
            <a:alphaModFix/>
          </a:blip>
          <a:stretch>
            <a:fillRect/>
          </a:stretch>
        </p:blipFill>
        <p:spPr>
          <a:xfrm>
            <a:off x="5139500" y="2181675"/>
            <a:ext cx="3822625" cy="1632775"/>
          </a:xfrm>
          <a:prstGeom prst="rect">
            <a:avLst/>
          </a:prstGeom>
          <a:noFill/>
          <a:ln cap="flat" cmpd="sng" w="9525">
            <a:solidFill>
              <a:schemeClr val="dk2"/>
            </a:solidFill>
            <a:prstDash val="solid"/>
            <a:round/>
            <a:headEnd len="sm" w="sm" type="none"/>
            <a:tailEnd len="sm" w="sm" type="none"/>
          </a:ln>
        </p:spPr>
      </p:pic>
      <p:sp>
        <p:nvSpPr>
          <p:cNvPr id="608" name="Google Shape;608;p85"/>
          <p:cNvSpPr txBox="1"/>
          <p:nvPr/>
        </p:nvSpPr>
        <p:spPr>
          <a:xfrm>
            <a:off x="709825" y="3280425"/>
            <a:ext cx="4194300" cy="1786500"/>
          </a:xfrm>
          <a:prstGeom prst="rect">
            <a:avLst/>
          </a:prstGeom>
          <a:solidFill>
            <a:srgbClr val="F1F1F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0000FF"/>
                </a:solidFill>
                <a:latin typeface="Courier New"/>
                <a:ea typeface="Courier New"/>
                <a:cs typeface="Courier New"/>
                <a:sym typeface="Courier New"/>
              </a:rPr>
              <a:t>const</a:t>
            </a:r>
            <a:r>
              <a:rPr lang="en" sz="1150">
                <a:latin typeface="Courier New"/>
                <a:ea typeface="Courier New"/>
                <a:cs typeface="Courier New"/>
                <a:sym typeface="Courier New"/>
              </a:rPr>
              <a:t> foo </a:t>
            </a:r>
            <a:r>
              <a:rPr lang="en" sz="1150">
                <a:solidFill>
                  <a:srgbClr val="666600"/>
                </a:solidFill>
                <a:latin typeface="Courier New"/>
                <a:ea typeface="Courier New"/>
                <a:cs typeface="Courier New"/>
                <a:sym typeface="Courier New"/>
              </a:rPr>
              <a:t>=</a:t>
            </a:r>
            <a:r>
              <a:rPr lang="en" sz="1150">
                <a:latin typeface="Courier New"/>
                <a:ea typeface="Courier New"/>
                <a:cs typeface="Courier New"/>
                <a:sym typeface="Courier New"/>
              </a:rPr>
              <a:t> </a:t>
            </a:r>
            <a:r>
              <a:rPr lang="en" sz="1150">
                <a:solidFill>
                  <a:srgbClr val="0000FF"/>
                </a:solidFill>
                <a:latin typeface="Courier New"/>
                <a:ea typeface="Courier New"/>
                <a:cs typeface="Courier New"/>
                <a:sym typeface="Courier New"/>
              </a:rPr>
              <a:t>new</a:t>
            </a:r>
            <a:r>
              <a:rPr lang="en" sz="1150">
                <a:latin typeface="Courier New"/>
                <a:ea typeface="Courier New"/>
                <a:cs typeface="Courier New"/>
                <a:sym typeface="Courier New"/>
              </a:rPr>
              <a:t> </a:t>
            </a:r>
            <a:r>
              <a:rPr lang="en" sz="1150">
                <a:solidFill>
                  <a:srgbClr val="DE0000"/>
                </a:solidFill>
                <a:latin typeface="Courier New"/>
                <a:ea typeface="Courier New"/>
                <a:cs typeface="Courier New"/>
                <a:sym typeface="Courier New"/>
              </a:rPr>
              <a:t>Observable</a:t>
            </a:r>
            <a:r>
              <a:rPr lang="en" sz="1150">
                <a:solidFill>
                  <a:srgbClr val="666600"/>
                </a:solidFill>
                <a:latin typeface="Courier New"/>
                <a:ea typeface="Courier New"/>
                <a:cs typeface="Courier New"/>
                <a:sym typeface="Courier New"/>
              </a:rPr>
              <a:t>(</a:t>
            </a:r>
            <a:r>
              <a:rPr lang="en" sz="1150">
                <a:latin typeface="Courier New"/>
                <a:ea typeface="Courier New"/>
                <a:cs typeface="Courier New"/>
                <a:sym typeface="Courier New"/>
              </a:rPr>
              <a:t>subscriber </a:t>
            </a:r>
            <a:r>
              <a:rPr lang="en" sz="1150">
                <a:solidFill>
                  <a:srgbClr val="666600"/>
                </a:solidFill>
                <a:latin typeface="Courier New"/>
                <a:ea typeface="Courier New"/>
                <a:cs typeface="Courier New"/>
                <a:sym typeface="Courier New"/>
              </a:rPr>
              <a:t>=&gt;</a:t>
            </a:r>
            <a:r>
              <a:rPr lang="en" sz="1150">
                <a:latin typeface="Courier New"/>
                <a:ea typeface="Courier New"/>
                <a:cs typeface="Courier New"/>
                <a:sym typeface="Courier New"/>
              </a:rPr>
              <a:t> </a:t>
            </a:r>
            <a:r>
              <a:rPr lang="en" sz="1150">
                <a:solidFill>
                  <a:srgbClr val="666600"/>
                </a:solidFill>
                <a:latin typeface="Courier New"/>
                <a:ea typeface="Courier New"/>
                <a:cs typeface="Courier New"/>
                <a:sym typeface="Courier New"/>
              </a:rPr>
              <a:t>{</a:t>
            </a:r>
            <a:br>
              <a:rPr lang="en" sz="1150">
                <a:solidFill>
                  <a:srgbClr val="666600"/>
                </a:solidFill>
                <a:latin typeface="Courier New"/>
                <a:ea typeface="Courier New"/>
                <a:cs typeface="Courier New"/>
                <a:sym typeface="Courier New"/>
              </a:rPr>
            </a:br>
            <a:r>
              <a:rPr lang="en" sz="1150">
                <a:solidFill>
                  <a:srgbClr val="0000FF"/>
                </a:solidFill>
                <a:latin typeface="Courier New"/>
                <a:ea typeface="Courier New"/>
                <a:cs typeface="Courier New"/>
                <a:sym typeface="Courier New"/>
              </a:rPr>
              <a:t>let </a:t>
            </a:r>
            <a:r>
              <a:rPr lang="en" sz="1150">
                <a:solidFill>
                  <a:srgbClr val="1E1E1E"/>
                </a:solidFill>
                <a:latin typeface="Courier New"/>
                <a:ea typeface="Courier New"/>
                <a:cs typeface="Courier New"/>
                <a:sym typeface="Courier New"/>
              </a:rPr>
              <a:t>xhttp = </a:t>
            </a:r>
            <a:r>
              <a:rPr lang="en" sz="1150">
                <a:solidFill>
                  <a:srgbClr val="0000FF"/>
                </a:solidFill>
                <a:latin typeface="Courier New"/>
                <a:ea typeface="Courier New"/>
                <a:cs typeface="Courier New"/>
                <a:sym typeface="Courier New"/>
              </a:rPr>
              <a:t>new</a:t>
            </a:r>
            <a:r>
              <a:rPr lang="en" sz="1150">
                <a:latin typeface="Courier New"/>
                <a:ea typeface="Courier New"/>
                <a:cs typeface="Courier New"/>
                <a:sym typeface="Courier New"/>
              </a:rPr>
              <a:t> </a:t>
            </a:r>
            <a:r>
              <a:rPr lang="en" sz="1150">
                <a:solidFill>
                  <a:srgbClr val="DE0000"/>
                </a:solidFill>
                <a:latin typeface="Courier New"/>
                <a:ea typeface="Courier New"/>
                <a:cs typeface="Courier New"/>
                <a:sym typeface="Courier New"/>
              </a:rPr>
              <a:t>XMLHttpResquest</a:t>
            </a:r>
            <a:r>
              <a:rPr lang="en" sz="1150">
                <a:latin typeface="Courier New"/>
                <a:ea typeface="Courier New"/>
                <a:cs typeface="Courier New"/>
                <a:sym typeface="Courier New"/>
              </a:rPr>
              <a:t>()</a:t>
            </a:r>
            <a:endParaRPr sz="1150">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latin typeface="Courier New"/>
                <a:ea typeface="Courier New"/>
                <a:cs typeface="Courier New"/>
                <a:sym typeface="Courier New"/>
              </a:rPr>
              <a:t> xhttp.onreadystatechange = function() {</a:t>
            </a:r>
            <a:endParaRPr sz="1150">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latin typeface="Courier New"/>
                <a:ea typeface="Courier New"/>
                <a:cs typeface="Courier New"/>
                <a:sym typeface="Courier New"/>
              </a:rPr>
              <a:t>     </a:t>
            </a:r>
            <a:r>
              <a:rPr lang="en" sz="1150">
                <a:latin typeface="Courier New"/>
                <a:ea typeface="Courier New"/>
                <a:cs typeface="Courier New"/>
                <a:sym typeface="Courier New"/>
              </a:rPr>
              <a:t>subscriber</a:t>
            </a:r>
            <a:r>
              <a:rPr lang="en" sz="1150">
                <a:solidFill>
                  <a:srgbClr val="666600"/>
                </a:solidFill>
                <a:latin typeface="Courier New"/>
                <a:ea typeface="Courier New"/>
                <a:cs typeface="Courier New"/>
                <a:sym typeface="Courier New"/>
              </a:rPr>
              <a:t>.</a:t>
            </a:r>
            <a:r>
              <a:rPr lang="en" sz="1150">
                <a:latin typeface="Courier New"/>
                <a:ea typeface="Courier New"/>
                <a:cs typeface="Courier New"/>
                <a:sym typeface="Courier New"/>
              </a:rPr>
              <a:t>next</a:t>
            </a:r>
            <a:r>
              <a:rPr lang="en" sz="1150">
                <a:solidFill>
                  <a:srgbClr val="666600"/>
                </a:solidFill>
                <a:latin typeface="Courier New"/>
                <a:ea typeface="Courier New"/>
                <a:cs typeface="Courier New"/>
                <a:sym typeface="Courier New"/>
              </a:rPr>
              <a:t>(</a:t>
            </a:r>
            <a:r>
              <a:rPr lang="en" sz="1150">
                <a:latin typeface="Courier New"/>
                <a:ea typeface="Courier New"/>
                <a:cs typeface="Courier New"/>
                <a:sym typeface="Courier New"/>
              </a:rPr>
              <a:t>this.responseText</a:t>
            </a:r>
            <a:r>
              <a:rPr lang="en" sz="1150">
                <a:solidFill>
                  <a:srgbClr val="666600"/>
                </a:solidFill>
                <a:latin typeface="Courier New"/>
                <a:ea typeface="Courier New"/>
                <a:cs typeface="Courier New"/>
                <a:sym typeface="Courier New"/>
              </a:rPr>
              <a:t>);</a:t>
            </a:r>
            <a:endParaRPr sz="1150">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latin typeface="Courier New"/>
                <a:ea typeface="Courier New"/>
                <a:cs typeface="Courier New"/>
                <a:sym typeface="Courier New"/>
              </a:rPr>
              <a:t>  };</a:t>
            </a:r>
            <a:endParaRPr sz="1150">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latin typeface="Courier New"/>
                <a:ea typeface="Courier New"/>
                <a:cs typeface="Courier New"/>
                <a:sym typeface="Courier New"/>
              </a:rPr>
              <a:t>  xhttp.open(</a:t>
            </a:r>
            <a:r>
              <a:rPr lang="en" sz="1150">
                <a:solidFill>
                  <a:srgbClr val="DE0000"/>
                </a:solidFill>
                <a:latin typeface="Courier New"/>
                <a:ea typeface="Courier New"/>
                <a:cs typeface="Courier New"/>
                <a:sym typeface="Courier New"/>
              </a:rPr>
              <a:t>‘GET’</a:t>
            </a:r>
            <a:r>
              <a:rPr lang="en" sz="1150">
                <a:latin typeface="Courier New"/>
                <a:ea typeface="Courier New"/>
                <a:cs typeface="Courier New"/>
                <a:sym typeface="Courier New"/>
              </a:rPr>
              <a:t>, </a:t>
            </a:r>
            <a:r>
              <a:rPr lang="en" sz="1150">
                <a:solidFill>
                  <a:srgbClr val="DE0000"/>
                </a:solidFill>
                <a:latin typeface="Courier New"/>
                <a:ea typeface="Courier New"/>
                <a:cs typeface="Courier New"/>
                <a:sym typeface="Courier New"/>
              </a:rPr>
              <a:t>‘ajax_info.txt’</a:t>
            </a:r>
            <a:r>
              <a:rPr lang="en" sz="1150">
                <a:latin typeface="Courier New"/>
                <a:ea typeface="Courier New"/>
                <a:cs typeface="Courier New"/>
                <a:sym typeface="Courier New"/>
              </a:rPr>
              <a:t>, </a:t>
            </a:r>
            <a:r>
              <a:rPr lang="en" sz="1150">
                <a:solidFill>
                  <a:srgbClr val="005CC5"/>
                </a:solidFill>
                <a:latin typeface="Courier New"/>
                <a:ea typeface="Courier New"/>
                <a:cs typeface="Courier New"/>
                <a:sym typeface="Courier New"/>
              </a:rPr>
              <a:t>true</a:t>
            </a:r>
            <a:r>
              <a:rPr lang="en" sz="1150">
                <a:latin typeface="Courier New"/>
                <a:ea typeface="Courier New"/>
                <a:cs typeface="Courier New"/>
                <a:sym typeface="Courier New"/>
              </a:rPr>
              <a:t>);</a:t>
            </a:r>
            <a:endParaRPr sz="1150">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latin typeface="Courier New"/>
                <a:ea typeface="Courier New"/>
                <a:cs typeface="Courier New"/>
                <a:sym typeface="Courier New"/>
              </a:rPr>
              <a:t>  xhttp.send(); </a:t>
            </a:r>
            <a:endParaRPr sz="1150">
              <a:solidFill>
                <a:srgbClr val="66660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rgbClr val="666600"/>
                </a:solidFill>
                <a:latin typeface="Courier New"/>
                <a:ea typeface="Courier New"/>
                <a:cs typeface="Courier New"/>
                <a:sym typeface="Courier New"/>
              </a:rPr>
              <a:t>});</a:t>
            </a:r>
            <a:endParaRPr sz="1600">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Subscription</a:t>
            </a:r>
            <a:endParaRPr b="1" sz="2200">
              <a:solidFill>
                <a:srgbClr val="000088"/>
              </a:solidFill>
              <a:highlight>
                <a:schemeClr val="lt1"/>
              </a:highlight>
            </a:endParaRPr>
          </a:p>
        </p:txBody>
      </p:sp>
      <p:sp>
        <p:nvSpPr>
          <p:cNvPr id="614" name="Google Shape;614;p86"/>
          <p:cNvSpPr txBox="1"/>
          <p:nvPr/>
        </p:nvSpPr>
        <p:spPr>
          <a:xfrm>
            <a:off x="107125" y="885338"/>
            <a:ext cx="7464000" cy="446400"/>
          </a:xfrm>
          <a:prstGeom prst="rect">
            <a:avLst/>
          </a:prstGeom>
          <a:noFill/>
          <a:ln>
            <a:noFill/>
          </a:ln>
        </p:spPr>
        <p:txBody>
          <a:bodyPr anchorCtr="0" anchor="t" bIns="91425" lIns="91425" spcFirstLastPara="1" rIns="91425" wrap="square" tIns="91425">
            <a:spAutoFit/>
          </a:bodyPr>
          <a:lstStyle/>
          <a:p>
            <a:pPr indent="-336550" lvl="0" marL="914400" rtl="0" algn="l">
              <a:lnSpc>
                <a:spcPct val="115000"/>
              </a:lnSpc>
              <a:spcBef>
                <a:spcPts val="300"/>
              </a:spcBef>
              <a:spcAft>
                <a:spcPts val="0"/>
              </a:spcAft>
              <a:buClr>
                <a:srgbClr val="444444"/>
              </a:buClr>
              <a:buSzPts val="1700"/>
              <a:buFont typeface="Roboto"/>
              <a:buChar char="-"/>
            </a:pPr>
            <a:r>
              <a:rPr lang="en" sz="1700">
                <a:latin typeface="Roboto"/>
                <a:ea typeface="Roboto"/>
                <a:cs typeface="Roboto"/>
                <a:sym typeface="Roboto"/>
              </a:rPr>
              <a:t>Is an object that represents a disposable resource</a:t>
            </a:r>
            <a:endParaRPr i="1" sz="1700">
              <a:latin typeface="Roboto"/>
              <a:ea typeface="Roboto"/>
              <a:cs typeface="Roboto"/>
              <a:sym typeface="Roboto"/>
            </a:endParaRPr>
          </a:p>
        </p:txBody>
      </p:sp>
      <p:pic>
        <p:nvPicPr>
          <p:cNvPr id="615" name="Google Shape;615;p86"/>
          <p:cNvPicPr preferRelativeResize="0"/>
          <p:nvPr/>
        </p:nvPicPr>
        <p:blipFill>
          <a:blip r:embed="rId3">
            <a:alphaModFix/>
          </a:blip>
          <a:stretch>
            <a:fillRect/>
          </a:stretch>
        </p:blipFill>
        <p:spPr>
          <a:xfrm>
            <a:off x="1246525" y="1624225"/>
            <a:ext cx="6324600" cy="2562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Subject</a:t>
            </a:r>
            <a:endParaRPr b="1" sz="2200">
              <a:solidFill>
                <a:srgbClr val="000088"/>
              </a:solidFill>
              <a:highlight>
                <a:schemeClr val="lt1"/>
              </a:highlight>
            </a:endParaRPr>
          </a:p>
        </p:txBody>
      </p:sp>
      <p:sp>
        <p:nvSpPr>
          <p:cNvPr id="621" name="Google Shape;621;p87"/>
          <p:cNvSpPr txBox="1"/>
          <p:nvPr/>
        </p:nvSpPr>
        <p:spPr>
          <a:xfrm>
            <a:off x="107125" y="824500"/>
            <a:ext cx="7464000" cy="1048200"/>
          </a:xfrm>
          <a:prstGeom prst="rect">
            <a:avLst/>
          </a:prstGeom>
          <a:noFill/>
          <a:ln>
            <a:noFill/>
          </a:ln>
        </p:spPr>
        <p:txBody>
          <a:bodyPr anchorCtr="0" anchor="t" bIns="91425" lIns="91425" spcFirstLastPara="1" rIns="91425" wrap="square" tIns="91425">
            <a:spAutoFit/>
          </a:bodyPr>
          <a:lstStyle/>
          <a:p>
            <a:pPr indent="-336550" lvl="0" marL="914400" rtl="0" algn="l">
              <a:lnSpc>
                <a:spcPct val="115000"/>
              </a:lnSpc>
              <a:spcBef>
                <a:spcPts val="300"/>
              </a:spcBef>
              <a:spcAft>
                <a:spcPts val="0"/>
              </a:spcAft>
              <a:buClr>
                <a:srgbClr val="444444"/>
              </a:buClr>
              <a:buSzPts val="1700"/>
              <a:buFont typeface="Roboto"/>
              <a:buChar char="-"/>
            </a:pPr>
            <a:r>
              <a:rPr lang="en" sz="1700">
                <a:solidFill>
                  <a:srgbClr val="232629"/>
                </a:solidFill>
                <a:highlight>
                  <a:srgbClr val="FFFFFF"/>
                </a:highlight>
                <a:latin typeface="Roboto"/>
                <a:ea typeface="Roboto"/>
                <a:cs typeface="Roboto"/>
                <a:sym typeface="Roboto"/>
              </a:rPr>
              <a:t>implements both the </a:t>
            </a:r>
            <a:r>
              <a:rPr b="1" lang="en" sz="1700">
                <a:solidFill>
                  <a:srgbClr val="232629"/>
                </a:solidFill>
                <a:highlight>
                  <a:srgbClr val="FFFFFF"/>
                </a:highlight>
                <a:latin typeface="Roboto"/>
                <a:ea typeface="Roboto"/>
                <a:cs typeface="Roboto"/>
                <a:sym typeface="Roboto"/>
              </a:rPr>
              <a:t>Observable</a:t>
            </a:r>
            <a:r>
              <a:rPr lang="en" sz="1700">
                <a:solidFill>
                  <a:srgbClr val="232629"/>
                </a:solidFill>
                <a:highlight>
                  <a:srgbClr val="FFFFFF"/>
                </a:highlight>
                <a:latin typeface="Roboto"/>
                <a:ea typeface="Roboto"/>
                <a:cs typeface="Roboto"/>
                <a:sym typeface="Roboto"/>
              </a:rPr>
              <a:t> and the </a:t>
            </a:r>
            <a:r>
              <a:rPr b="1" lang="en" sz="1700">
                <a:solidFill>
                  <a:srgbClr val="232629"/>
                </a:solidFill>
                <a:highlight>
                  <a:srgbClr val="FFFFFF"/>
                </a:highlight>
                <a:latin typeface="Roboto"/>
                <a:ea typeface="Roboto"/>
                <a:cs typeface="Roboto"/>
                <a:sym typeface="Roboto"/>
              </a:rPr>
              <a:t>Observer</a:t>
            </a:r>
            <a:r>
              <a:rPr lang="en" sz="1700">
                <a:solidFill>
                  <a:srgbClr val="232629"/>
                </a:solidFill>
                <a:highlight>
                  <a:srgbClr val="FFFFFF"/>
                </a:highlight>
                <a:latin typeface="Roboto"/>
                <a:ea typeface="Roboto"/>
                <a:cs typeface="Roboto"/>
                <a:sym typeface="Roboto"/>
              </a:rPr>
              <a:t> interfaces</a:t>
            </a:r>
            <a:endParaRPr sz="1700">
              <a:solidFill>
                <a:srgbClr val="232629"/>
              </a:solidFill>
              <a:highlight>
                <a:srgbClr val="FFFFFF"/>
              </a:highlight>
              <a:latin typeface="Roboto"/>
              <a:ea typeface="Roboto"/>
              <a:cs typeface="Roboto"/>
              <a:sym typeface="Roboto"/>
            </a:endParaRPr>
          </a:p>
          <a:p>
            <a:pPr indent="-336550" lvl="0" marL="914400" rtl="0" algn="l">
              <a:lnSpc>
                <a:spcPct val="115000"/>
              </a:lnSpc>
              <a:spcBef>
                <a:spcPts val="0"/>
              </a:spcBef>
              <a:spcAft>
                <a:spcPts val="0"/>
              </a:spcAft>
              <a:buClr>
                <a:srgbClr val="232629"/>
              </a:buClr>
              <a:buSzPts val="1700"/>
              <a:buFont typeface="Roboto"/>
              <a:buChar char="-"/>
            </a:pPr>
            <a:r>
              <a:rPr b="1" lang="en" sz="1700">
                <a:solidFill>
                  <a:srgbClr val="232629"/>
                </a:solidFill>
                <a:highlight>
                  <a:srgbClr val="FFFFFF"/>
                </a:highlight>
                <a:latin typeface="Roboto"/>
                <a:ea typeface="Roboto"/>
                <a:cs typeface="Roboto"/>
                <a:sym typeface="Roboto"/>
              </a:rPr>
              <a:t>Observables </a:t>
            </a:r>
            <a:r>
              <a:rPr lang="en" sz="1700">
                <a:solidFill>
                  <a:srgbClr val="232629"/>
                </a:solidFill>
                <a:highlight>
                  <a:srgbClr val="FFFFFF"/>
                </a:highlight>
                <a:latin typeface="Roboto"/>
                <a:ea typeface="Roboto"/>
                <a:cs typeface="Roboto"/>
                <a:sym typeface="Roboto"/>
              </a:rPr>
              <a:t>are </a:t>
            </a:r>
            <a:r>
              <a:rPr i="1" lang="en" sz="1700">
                <a:solidFill>
                  <a:srgbClr val="232629"/>
                </a:solidFill>
                <a:highlight>
                  <a:srgbClr val="FFFFFF"/>
                </a:highlight>
                <a:latin typeface="Roboto"/>
                <a:ea typeface="Roboto"/>
                <a:cs typeface="Roboto"/>
                <a:sym typeface="Roboto"/>
              </a:rPr>
              <a:t>unicast </a:t>
            </a:r>
            <a:r>
              <a:rPr lang="en" sz="1700">
                <a:solidFill>
                  <a:srgbClr val="232629"/>
                </a:solidFill>
                <a:highlight>
                  <a:srgbClr val="FFFFFF"/>
                </a:highlight>
                <a:latin typeface="Roboto"/>
                <a:ea typeface="Roboto"/>
                <a:cs typeface="Roboto"/>
                <a:sym typeface="Roboto"/>
              </a:rPr>
              <a:t>by design and </a:t>
            </a:r>
            <a:r>
              <a:rPr b="1" lang="en" sz="1700">
                <a:solidFill>
                  <a:srgbClr val="232629"/>
                </a:solidFill>
                <a:highlight>
                  <a:srgbClr val="FFFFFF"/>
                </a:highlight>
                <a:latin typeface="Roboto"/>
                <a:ea typeface="Roboto"/>
                <a:cs typeface="Roboto"/>
                <a:sym typeface="Roboto"/>
              </a:rPr>
              <a:t>Subjects </a:t>
            </a:r>
            <a:r>
              <a:rPr lang="en" sz="1700">
                <a:solidFill>
                  <a:srgbClr val="232629"/>
                </a:solidFill>
                <a:highlight>
                  <a:srgbClr val="FFFFFF"/>
                </a:highlight>
                <a:latin typeface="Roboto"/>
                <a:ea typeface="Roboto"/>
                <a:cs typeface="Roboto"/>
                <a:sym typeface="Roboto"/>
              </a:rPr>
              <a:t>are </a:t>
            </a:r>
            <a:r>
              <a:rPr i="1" lang="en" sz="1700">
                <a:solidFill>
                  <a:srgbClr val="232629"/>
                </a:solidFill>
                <a:highlight>
                  <a:srgbClr val="FFFFFF"/>
                </a:highlight>
                <a:latin typeface="Roboto"/>
                <a:ea typeface="Roboto"/>
                <a:cs typeface="Roboto"/>
                <a:sym typeface="Roboto"/>
              </a:rPr>
              <a:t>multicast </a:t>
            </a:r>
            <a:r>
              <a:rPr lang="en" sz="1700">
                <a:solidFill>
                  <a:srgbClr val="232629"/>
                </a:solidFill>
                <a:highlight>
                  <a:srgbClr val="FFFFFF"/>
                </a:highlight>
                <a:latin typeface="Roboto"/>
                <a:ea typeface="Roboto"/>
                <a:cs typeface="Roboto"/>
                <a:sym typeface="Roboto"/>
              </a:rPr>
              <a:t>by design</a:t>
            </a:r>
            <a:endParaRPr sz="1700">
              <a:solidFill>
                <a:srgbClr val="232629"/>
              </a:solidFill>
              <a:highlight>
                <a:srgbClr val="FFFFFF"/>
              </a:highlight>
              <a:latin typeface="Roboto"/>
              <a:ea typeface="Roboto"/>
              <a:cs typeface="Roboto"/>
              <a:sym typeface="Roboto"/>
            </a:endParaRPr>
          </a:p>
        </p:txBody>
      </p:sp>
      <p:pic>
        <p:nvPicPr>
          <p:cNvPr id="622" name="Google Shape;622;p87"/>
          <p:cNvPicPr preferRelativeResize="0"/>
          <p:nvPr/>
        </p:nvPicPr>
        <p:blipFill>
          <a:blip r:embed="rId3">
            <a:alphaModFix/>
          </a:blip>
          <a:stretch>
            <a:fillRect/>
          </a:stretch>
        </p:blipFill>
        <p:spPr>
          <a:xfrm>
            <a:off x="197525" y="2726600"/>
            <a:ext cx="4912550" cy="2027850"/>
          </a:xfrm>
          <a:prstGeom prst="rect">
            <a:avLst/>
          </a:prstGeom>
          <a:noFill/>
          <a:ln cap="flat" cmpd="sng" w="9525">
            <a:solidFill>
              <a:schemeClr val="dk2"/>
            </a:solidFill>
            <a:prstDash val="solid"/>
            <a:round/>
            <a:headEnd len="sm" w="sm" type="none"/>
            <a:tailEnd len="sm" w="sm" type="none"/>
          </a:ln>
        </p:spPr>
      </p:pic>
      <p:pic>
        <p:nvPicPr>
          <p:cNvPr id="623" name="Google Shape;623;p87"/>
          <p:cNvPicPr preferRelativeResize="0"/>
          <p:nvPr/>
        </p:nvPicPr>
        <p:blipFill>
          <a:blip r:embed="rId4">
            <a:alphaModFix/>
          </a:blip>
          <a:stretch>
            <a:fillRect/>
          </a:stretch>
        </p:blipFill>
        <p:spPr>
          <a:xfrm>
            <a:off x="3368825" y="1733450"/>
            <a:ext cx="4840900" cy="1944750"/>
          </a:xfrm>
          <a:prstGeom prst="rect">
            <a:avLst/>
          </a:prstGeom>
          <a:noFill/>
          <a:ln cap="flat" cmpd="sng" w="9525">
            <a:solidFill>
              <a:schemeClr val="dk2"/>
            </a:solidFill>
            <a:prstDash val="solid"/>
            <a:round/>
            <a:headEnd len="sm" w="sm" type="none"/>
            <a:tailEnd len="sm" w="sm" type="none"/>
          </a:ln>
        </p:spPr>
      </p:pic>
      <p:sp>
        <p:nvSpPr>
          <p:cNvPr id="624" name="Google Shape;624;p87"/>
          <p:cNvSpPr txBox="1"/>
          <p:nvPr/>
        </p:nvSpPr>
        <p:spPr>
          <a:xfrm>
            <a:off x="6288725" y="1818300"/>
            <a:ext cx="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Subject</a:t>
            </a:r>
            <a:endParaRPr>
              <a:latin typeface="Roboto"/>
              <a:ea typeface="Roboto"/>
              <a:cs typeface="Roboto"/>
              <a:sym typeface="Roboto"/>
            </a:endParaRPr>
          </a:p>
        </p:txBody>
      </p:sp>
      <p:sp>
        <p:nvSpPr>
          <p:cNvPr id="625" name="Google Shape;625;p87"/>
          <p:cNvSpPr txBox="1"/>
          <p:nvPr/>
        </p:nvSpPr>
        <p:spPr>
          <a:xfrm>
            <a:off x="1588950" y="3346975"/>
            <a:ext cx="1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Observable</a:t>
            </a:r>
            <a:endParaRPr>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8"/>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RxJs - </a:t>
            </a:r>
            <a:r>
              <a:rPr b="1" lang="en" sz="2200">
                <a:solidFill>
                  <a:srgbClr val="000088"/>
                </a:solidFill>
                <a:highlight>
                  <a:srgbClr val="FAFAFA"/>
                </a:highlight>
              </a:rPr>
              <a:t>Observables vs Promises</a:t>
            </a:r>
            <a:endParaRPr b="1" sz="2200">
              <a:solidFill>
                <a:srgbClr val="000088"/>
              </a:solidFill>
              <a:highlight>
                <a:schemeClr val="lt1"/>
              </a:highlight>
            </a:endParaRPr>
          </a:p>
        </p:txBody>
      </p:sp>
      <p:graphicFrame>
        <p:nvGraphicFramePr>
          <p:cNvPr id="631" name="Google Shape;631;p88"/>
          <p:cNvGraphicFramePr/>
          <p:nvPr/>
        </p:nvGraphicFramePr>
        <p:xfrm>
          <a:off x="644175" y="810450"/>
          <a:ext cx="3000000" cy="3000000"/>
        </p:xfrm>
        <a:graphic>
          <a:graphicData uri="http://schemas.openxmlformats.org/drawingml/2006/table">
            <a:tbl>
              <a:tblPr>
                <a:noFill/>
                <a:tableStyleId>{83E33D75-0F80-4521-BA1F-6CCDB84C9A16}</a:tableStyleId>
              </a:tblPr>
              <a:tblGrid>
                <a:gridCol w="3893250"/>
                <a:gridCol w="3893250"/>
              </a:tblGrid>
              <a:tr h="510900">
                <a:tc>
                  <a:txBody>
                    <a:bodyPr/>
                    <a:lstStyle/>
                    <a:p>
                      <a:pPr indent="0" lvl="0" marL="0" rtl="0" algn="l">
                        <a:spcBef>
                          <a:spcPts val="0"/>
                        </a:spcBef>
                        <a:spcAft>
                          <a:spcPts val="0"/>
                        </a:spcAft>
                        <a:buNone/>
                      </a:pPr>
                      <a:r>
                        <a:rPr b="1" lang="en" sz="1500">
                          <a:solidFill>
                            <a:srgbClr val="3D3D3D"/>
                          </a:solidFill>
                          <a:latin typeface="Roboto"/>
                          <a:ea typeface="Roboto"/>
                          <a:cs typeface="Roboto"/>
                          <a:sym typeface="Roboto"/>
                        </a:rPr>
                        <a:t>Observables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rgbClr val="3D3D3D"/>
                          </a:solidFill>
                          <a:latin typeface="Roboto"/>
                          <a:ea typeface="Roboto"/>
                          <a:cs typeface="Roboto"/>
                          <a:sym typeface="Roboto"/>
                        </a:rPr>
                        <a:t>Promises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10900">
                <a:tc>
                  <a:txBody>
                    <a:bodyPr/>
                    <a:lstStyle/>
                    <a:p>
                      <a:pPr indent="0" lvl="0" marL="0" rtl="0" algn="l">
                        <a:lnSpc>
                          <a:spcPct val="160000"/>
                        </a:lnSpc>
                        <a:spcBef>
                          <a:spcPts val="0"/>
                        </a:spcBef>
                        <a:spcAft>
                          <a:spcPts val="2300"/>
                        </a:spcAft>
                        <a:buNone/>
                      </a:pPr>
                      <a:r>
                        <a:rPr lang="en" sz="1500">
                          <a:solidFill>
                            <a:srgbClr val="3D3D3D"/>
                          </a:solidFill>
                          <a:highlight>
                            <a:srgbClr val="FFFFFF"/>
                          </a:highlight>
                          <a:latin typeface="Roboto"/>
                          <a:ea typeface="Roboto"/>
                          <a:cs typeface="Roboto"/>
                          <a:sym typeface="Roboto"/>
                        </a:rPr>
                        <a:t>Emit multiple values over a period of time.</a:t>
                      </a:r>
                      <a:endParaRPr sz="1500">
                        <a:solidFill>
                          <a:srgbClr val="3D3D3D"/>
                        </a:solidFill>
                        <a:highlight>
                          <a:srgbClr val="FFFFFF"/>
                        </a:highlight>
                        <a:latin typeface="Roboto"/>
                        <a:ea typeface="Roboto"/>
                        <a:cs typeface="Roboto"/>
                        <a:sym typeface="Roboto"/>
                      </a:endParaRPr>
                    </a:p>
                  </a:txBody>
                  <a:tcPr marT="47625" marB="47625" marR="95250" marL="952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Roboto"/>
                          <a:ea typeface="Roboto"/>
                          <a:cs typeface="Roboto"/>
                          <a:sym typeface="Roboto"/>
                        </a:rPr>
                        <a:t>E</a:t>
                      </a:r>
                      <a:r>
                        <a:rPr lang="en" sz="1500">
                          <a:solidFill>
                            <a:srgbClr val="3D3D3D"/>
                          </a:solidFill>
                          <a:highlight>
                            <a:srgbClr val="FFFFFF"/>
                          </a:highlight>
                          <a:latin typeface="Roboto"/>
                          <a:ea typeface="Roboto"/>
                          <a:cs typeface="Roboto"/>
                          <a:sym typeface="Roboto"/>
                        </a:rPr>
                        <a:t>mit a single value at a time.</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10900">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Are lazy: they’re not executed until we subscribe to them using the subscribe() method.</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Are not lazy: execute immediately after creation.</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10900">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Have subscriptions that are cancellable using the unsubscribe() method, which stops the listener from receiving further values.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Are not cancellable.</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10900">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Provide the map for forEach, filter, reduce, retry, and retryWhen operators.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Don’t provide any operations.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10900">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Deliver errors to the subscribers.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3D3D3D"/>
                          </a:solidFill>
                          <a:highlight>
                            <a:srgbClr val="FFFFFF"/>
                          </a:highlight>
                          <a:latin typeface="Roboto"/>
                          <a:ea typeface="Roboto"/>
                          <a:cs typeface="Roboto"/>
                          <a:sym typeface="Roboto"/>
                        </a:rPr>
                        <a:t>Push errors to the child promises.</a:t>
                      </a:r>
                      <a:endParaRPr sz="1500">
                        <a:latin typeface="Roboto"/>
                        <a:ea typeface="Roboto"/>
                        <a:cs typeface="Roboto"/>
                        <a:sym typeface="Roboto"/>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9"/>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Making HttpRequests</a:t>
            </a:r>
            <a:endParaRPr b="1" sz="2200">
              <a:solidFill>
                <a:srgbClr val="000088"/>
              </a:solidFill>
              <a:highlight>
                <a:schemeClr val="lt1"/>
              </a:highlight>
            </a:endParaRPr>
          </a:p>
        </p:txBody>
      </p:sp>
      <p:sp>
        <p:nvSpPr>
          <p:cNvPr id="637" name="Google Shape;637;p89"/>
          <p:cNvSpPr txBox="1"/>
          <p:nvPr/>
        </p:nvSpPr>
        <p:spPr>
          <a:xfrm>
            <a:off x="1010525" y="998263"/>
            <a:ext cx="7464000" cy="3756600"/>
          </a:xfrm>
          <a:prstGeom prst="rect">
            <a:avLst/>
          </a:prstGeom>
          <a:noFill/>
          <a:ln>
            <a:noFill/>
          </a:ln>
        </p:spPr>
        <p:txBody>
          <a:bodyPr anchorCtr="0" anchor="t" bIns="91425" lIns="91425" spcFirstLastPara="1" rIns="91425" wrap="square" tIns="91425">
            <a:spAutoFit/>
          </a:bodyPr>
          <a:lstStyle/>
          <a:p>
            <a:pPr indent="-336550" lvl="0" marL="914400" rtl="0" algn="l">
              <a:lnSpc>
                <a:spcPct val="115000"/>
              </a:lnSpc>
              <a:spcBef>
                <a:spcPts val="30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Angular provides a client HTTP API for Angular applications, the </a:t>
            </a:r>
            <a:r>
              <a:rPr lang="en" sz="1700">
                <a:solidFill>
                  <a:srgbClr val="005CC5"/>
                </a:solidFill>
                <a:latin typeface="Roboto"/>
                <a:ea typeface="Roboto"/>
                <a:cs typeface="Roboto"/>
                <a:sym typeface="Roboto"/>
              </a:rPr>
              <a:t>HttpClient</a:t>
            </a:r>
            <a:r>
              <a:rPr lang="en" sz="1700">
                <a:solidFill>
                  <a:srgbClr val="005CC5"/>
                </a:solidFill>
                <a:highlight>
                  <a:srgbClr val="FFFFFF"/>
                </a:highlight>
                <a:latin typeface="Roboto"/>
                <a:ea typeface="Roboto"/>
                <a:cs typeface="Roboto"/>
                <a:sym typeface="Roboto"/>
              </a:rPr>
              <a:t> </a:t>
            </a:r>
            <a:r>
              <a:rPr lang="en" sz="1700">
                <a:solidFill>
                  <a:srgbClr val="444444"/>
                </a:solidFill>
                <a:highlight>
                  <a:srgbClr val="FFFFFF"/>
                </a:highlight>
                <a:latin typeface="Roboto"/>
                <a:ea typeface="Roboto"/>
                <a:cs typeface="Roboto"/>
                <a:sym typeface="Roboto"/>
              </a:rPr>
              <a:t>service class in </a:t>
            </a:r>
            <a:r>
              <a:rPr lang="en" sz="1700">
                <a:solidFill>
                  <a:srgbClr val="444444"/>
                </a:solidFill>
                <a:latin typeface="Roboto"/>
                <a:ea typeface="Roboto"/>
                <a:cs typeface="Roboto"/>
                <a:sym typeface="Roboto"/>
              </a:rPr>
              <a:t>@angular/common/http</a:t>
            </a:r>
            <a:endParaRPr sz="1700">
              <a:solidFill>
                <a:srgbClr val="444444"/>
              </a:solidFill>
              <a:latin typeface="Roboto"/>
              <a:ea typeface="Roboto"/>
              <a:cs typeface="Roboto"/>
              <a:sym typeface="Roboto"/>
            </a:endParaRPr>
          </a:p>
          <a:p>
            <a:pPr indent="-336550" lvl="0" marL="914400" rtl="0" algn="l">
              <a:lnSpc>
                <a:spcPct val="115000"/>
              </a:lnSpc>
              <a:spcBef>
                <a:spcPts val="0"/>
              </a:spcBef>
              <a:spcAft>
                <a:spcPts val="0"/>
              </a:spcAft>
              <a:buClr>
                <a:srgbClr val="444444"/>
              </a:buClr>
              <a:buSzPts val="1700"/>
              <a:buFont typeface="Roboto"/>
              <a:buChar char="-"/>
            </a:pPr>
            <a:r>
              <a:rPr lang="en" sz="1700">
                <a:solidFill>
                  <a:srgbClr val="444444"/>
                </a:solidFill>
                <a:highlight>
                  <a:srgbClr val="FFFFFF"/>
                </a:highlight>
                <a:latin typeface="Roboto"/>
                <a:ea typeface="Roboto"/>
                <a:cs typeface="Roboto"/>
                <a:sym typeface="Roboto"/>
              </a:rPr>
              <a:t>Offers the following major features:</a:t>
            </a:r>
            <a:endParaRPr sz="1700">
              <a:solidFill>
                <a:srgbClr val="444444"/>
              </a:solidFill>
              <a:highlight>
                <a:srgbClr val="FFFFFF"/>
              </a:highlight>
              <a:latin typeface="Roboto"/>
              <a:ea typeface="Roboto"/>
              <a:cs typeface="Roboto"/>
              <a:sym typeface="Roboto"/>
            </a:endParaRPr>
          </a:p>
          <a:p>
            <a:pPr indent="-336550" lvl="1" marL="1371600" rtl="0" algn="l">
              <a:lnSpc>
                <a:spcPct val="115000"/>
              </a:lnSpc>
              <a:spcBef>
                <a:spcPts val="0"/>
              </a:spcBef>
              <a:spcAft>
                <a:spcPts val="0"/>
              </a:spcAft>
              <a:buSzPts val="1700"/>
              <a:buFont typeface="Roboto"/>
              <a:buChar char="-"/>
            </a:pPr>
            <a:r>
              <a:rPr lang="en" sz="1700">
                <a:solidFill>
                  <a:srgbClr val="444444"/>
                </a:solidFill>
                <a:latin typeface="Roboto"/>
                <a:ea typeface="Roboto"/>
                <a:cs typeface="Roboto"/>
                <a:sym typeface="Roboto"/>
              </a:rPr>
              <a:t>The ability to request typed response objects.</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SzPts val="1700"/>
              <a:buFont typeface="Roboto"/>
              <a:buChar char="-"/>
            </a:pPr>
            <a:r>
              <a:rPr lang="en" sz="1700">
                <a:solidFill>
                  <a:srgbClr val="444444"/>
                </a:solidFill>
                <a:latin typeface="Roboto"/>
                <a:ea typeface="Roboto"/>
                <a:cs typeface="Roboto"/>
                <a:sym typeface="Roboto"/>
              </a:rPr>
              <a:t>Streamlined error handling.</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SzPts val="1700"/>
              <a:buFont typeface="Roboto"/>
              <a:buChar char="-"/>
            </a:pPr>
            <a:r>
              <a:rPr lang="en" sz="1700">
                <a:solidFill>
                  <a:srgbClr val="444444"/>
                </a:solidFill>
                <a:latin typeface="Roboto"/>
                <a:ea typeface="Roboto"/>
                <a:cs typeface="Roboto"/>
                <a:sym typeface="Roboto"/>
              </a:rPr>
              <a:t>Testability features.</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SzPts val="1700"/>
              <a:buFont typeface="Roboto"/>
              <a:buChar char="-"/>
            </a:pPr>
            <a:r>
              <a:rPr lang="en" sz="1700">
                <a:solidFill>
                  <a:srgbClr val="444444"/>
                </a:solidFill>
                <a:latin typeface="Roboto"/>
                <a:ea typeface="Roboto"/>
                <a:cs typeface="Roboto"/>
                <a:sym typeface="Roboto"/>
              </a:rPr>
              <a:t>Request and response .interception</a:t>
            </a:r>
            <a:endParaRPr sz="1700">
              <a:solidFill>
                <a:srgbClr val="444444"/>
              </a:solidFill>
              <a:latin typeface="Roboto"/>
              <a:ea typeface="Roboto"/>
              <a:cs typeface="Roboto"/>
              <a:sym typeface="Roboto"/>
            </a:endParaRPr>
          </a:p>
          <a:p>
            <a:pPr indent="-336550" lvl="0" marL="9144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Popular API: use Observables to stream data</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HttpClient.get()</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HttpClient.post()</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HttpClient.put()</a:t>
            </a:r>
            <a:endParaRPr sz="1700">
              <a:solidFill>
                <a:srgbClr val="444444"/>
              </a:solidFill>
              <a:latin typeface="Roboto"/>
              <a:ea typeface="Roboto"/>
              <a:cs typeface="Roboto"/>
              <a:sym typeface="Roboto"/>
            </a:endParaRPr>
          </a:p>
          <a:p>
            <a:pPr indent="-336550" lvl="1" marL="13716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HttpClient.delete()</a:t>
            </a:r>
            <a:endParaRPr sz="1700">
              <a:solidFill>
                <a:srgbClr val="444444"/>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Making HttpRequests</a:t>
            </a:r>
            <a:endParaRPr b="1" sz="2200">
              <a:solidFill>
                <a:srgbClr val="000088"/>
              </a:solidFill>
              <a:highlight>
                <a:schemeClr val="lt1"/>
              </a:highlight>
            </a:endParaRPr>
          </a:p>
        </p:txBody>
      </p:sp>
      <p:sp>
        <p:nvSpPr>
          <p:cNvPr id="643" name="Google Shape;643;p90"/>
          <p:cNvSpPr txBox="1"/>
          <p:nvPr/>
        </p:nvSpPr>
        <p:spPr>
          <a:xfrm>
            <a:off x="773525" y="541075"/>
            <a:ext cx="8328000" cy="179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 sz="1200">
                <a:solidFill>
                  <a:srgbClr val="0000FF"/>
                </a:solidFill>
                <a:latin typeface="Roboto Mono"/>
                <a:ea typeface="Roboto Mono"/>
                <a:cs typeface="Roboto Mono"/>
                <a:sym typeface="Roboto Mono"/>
              </a:rPr>
              <a:t>let </a:t>
            </a:r>
            <a:r>
              <a:rPr lang="en" sz="1200">
                <a:solidFill>
                  <a:schemeClr val="dk2"/>
                </a:solidFill>
                <a:latin typeface="Roboto Mono"/>
                <a:ea typeface="Roboto Mono"/>
                <a:cs typeface="Roboto Mono"/>
                <a:sym typeface="Roboto Mono"/>
              </a:rPr>
              <a:t>productsObservable </a:t>
            </a:r>
            <a:r>
              <a:rPr lang="en" sz="1200">
                <a:solidFill>
                  <a:srgbClr val="0000FF"/>
                </a:solidFill>
                <a:latin typeface="Roboto Mono"/>
                <a:ea typeface="Roboto Mono"/>
                <a:cs typeface="Roboto Mono"/>
                <a:sym typeface="Roboto Mono"/>
              </a:rPr>
              <a:t>= this</a:t>
            </a:r>
            <a:r>
              <a:rPr lang="en" sz="1200">
                <a:solidFill>
                  <a:srgbClr val="666600"/>
                </a:solidFill>
                <a:latin typeface="Roboto Mono"/>
                <a:ea typeface="Roboto Mono"/>
                <a:cs typeface="Roboto Mono"/>
                <a:sym typeface="Roboto Mono"/>
              </a:rPr>
              <a:t>.</a:t>
            </a:r>
            <a:r>
              <a:rPr lang="en" sz="1200">
                <a:latin typeface="Roboto Mono"/>
                <a:ea typeface="Roboto Mono"/>
                <a:cs typeface="Roboto Mono"/>
                <a:sym typeface="Roboto Mono"/>
              </a:rPr>
              <a:t>http</a:t>
            </a:r>
            <a:r>
              <a:rPr lang="en" sz="1200">
                <a:solidFill>
                  <a:srgbClr val="666600"/>
                </a:solidFill>
                <a:latin typeface="Roboto Mono"/>
                <a:ea typeface="Roboto Mono"/>
                <a:cs typeface="Roboto Mono"/>
                <a:sym typeface="Roboto Mono"/>
              </a:rPr>
              <a:t>.</a:t>
            </a:r>
            <a:r>
              <a:rPr lang="en" sz="1200">
                <a:solidFill>
                  <a:srgbClr val="0000FF"/>
                </a:solidFill>
                <a:latin typeface="Roboto Mono"/>
                <a:ea typeface="Roboto Mono"/>
                <a:cs typeface="Roboto Mono"/>
                <a:sym typeface="Roboto Mono"/>
              </a:rPr>
              <a:t>get</a:t>
            </a:r>
            <a:r>
              <a:rPr lang="en" sz="1200">
                <a:solidFill>
                  <a:srgbClr val="666600"/>
                </a:solidFill>
                <a:latin typeface="Roboto Mono"/>
                <a:ea typeface="Roboto Mono"/>
                <a:cs typeface="Roboto Mono"/>
                <a:sym typeface="Roboto Mono"/>
              </a:rPr>
              <a:t>&lt;</a:t>
            </a:r>
            <a:r>
              <a:rPr lang="en" sz="1200">
                <a:solidFill>
                  <a:srgbClr val="FF0000"/>
                </a:solidFill>
                <a:latin typeface="Roboto Mono"/>
                <a:ea typeface="Roboto Mono"/>
                <a:cs typeface="Roboto Mono"/>
                <a:sym typeface="Roboto Mono"/>
              </a:rPr>
              <a:t>Product</a:t>
            </a:r>
            <a:r>
              <a:rPr lang="en" sz="1200">
                <a:solidFill>
                  <a:srgbClr val="666600"/>
                </a:solidFill>
                <a:latin typeface="Roboto Mono"/>
                <a:ea typeface="Roboto Mono"/>
                <a:cs typeface="Roboto Mono"/>
                <a:sym typeface="Roboto Mono"/>
              </a:rPr>
              <a:t>&gt;(</a:t>
            </a:r>
            <a:r>
              <a:rPr lang="en" sz="1200">
                <a:solidFill>
                  <a:srgbClr val="DE0000"/>
                </a:solidFill>
                <a:latin typeface="Roboto Mono"/>
                <a:ea typeface="Roboto Mono"/>
                <a:cs typeface="Roboto Mono"/>
                <a:sym typeface="Roboto Mono"/>
              </a:rPr>
              <a:t>‘localhost:4200/products’</a:t>
            </a:r>
            <a:r>
              <a:rPr lang="en" sz="1200">
                <a:solidFill>
                  <a:srgbClr val="1E1E1E"/>
                </a:solidFill>
                <a:latin typeface="Roboto Mono"/>
                <a:ea typeface="Roboto Mono"/>
                <a:cs typeface="Roboto Mono"/>
                <a:sym typeface="Roboto Mono"/>
              </a:rPr>
              <a:t>,</a:t>
            </a:r>
            <a:r>
              <a:rPr lang="en" sz="1200">
                <a:solidFill>
                  <a:srgbClr val="DE0000"/>
                </a:solidFill>
                <a:latin typeface="Roboto Mono"/>
                <a:ea typeface="Roboto Mono"/>
                <a:cs typeface="Roboto Mono"/>
                <a:sym typeface="Roboto Mono"/>
              </a:rPr>
              <a:t> </a:t>
            </a:r>
            <a:r>
              <a:rPr b="1" i="1" lang="en" sz="1200">
                <a:solidFill>
                  <a:srgbClr val="1E1E1E"/>
                </a:solidFill>
                <a:latin typeface="Roboto Mono"/>
                <a:ea typeface="Roboto Mono"/>
                <a:cs typeface="Roboto Mono"/>
                <a:sym typeface="Roboto Mono"/>
              </a:rPr>
              <a:t>options</a:t>
            </a:r>
            <a:r>
              <a:rPr lang="en" sz="1200">
                <a:solidFill>
                  <a:srgbClr val="1E1E1E"/>
                </a:solidFill>
                <a:latin typeface="Roboto Mono"/>
                <a:ea typeface="Roboto Mono"/>
                <a:cs typeface="Roboto Mono"/>
                <a:sym typeface="Roboto Mono"/>
              </a:rPr>
              <a:t>)</a:t>
            </a:r>
            <a:br>
              <a:rPr lang="en" sz="1200">
                <a:solidFill>
                  <a:srgbClr val="1E1E1E"/>
                </a:solidFill>
                <a:latin typeface="Roboto Mono"/>
                <a:ea typeface="Roboto Mono"/>
                <a:cs typeface="Roboto Mono"/>
                <a:sym typeface="Roboto Mono"/>
              </a:rPr>
            </a:br>
            <a:r>
              <a:rPr lang="en" sz="1200">
                <a:solidFill>
                  <a:srgbClr val="1E1E1E"/>
                </a:solidFill>
                <a:latin typeface="Roboto Mono"/>
                <a:ea typeface="Roboto Mono"/>
                <a:cs typeface="Roboto Mono"/>
                <a:sym typeface="Roboto Mono"/>
              </a:rPr>
              <a:t>				.pipe(</a:t>
            </a:r>
            <a:r>
              <a:rPr lang="en" sz="1200">
                <a:solidFill>
                  <a:srgbClr val="1E1E1E"/>
                </a:solidFill>
                <a:latin typeface="Roboto Mono"/>
                <a:ea typeface="Roboto Mono"/>
                <a:cs typeface="Roboto Mono"/>
                <a:sym typeface="Roboto Mono"/>
              </a:rPr>
              <a:t>c</a:t>
            </a:r>
            <a:r>
              <a:rPr lang="en" sz="1200">
                <a:solidFill>
                  <a:srgbClr val="1E1E1E"/>
                </a:solidFill>
                <a:latin typeface="Roboto Mono"/>
                <a:ea typeface="Roboto Mono"/>
                <a:cs typeface="Roboto Mono"/>
                <a:sym typeface="Roboto Mono"/>
              </a:rPr>
              <a:t>atchError(error =&gt; {console.</a:t>
            </a:r>
            <a:r>
              <a:rPr lang="en" sz="1200">
                <a:solidFill>
                  <a:srgbClr val="005CC5"/>
                </a:solidFill>
                <a:latin typeface="Roboto Mono"/>
                <a:ea typeface="Roboto Mono"/>
                <a:cs typeface="Roboto Mono"/>
                <a:sym typeface="Roboto Mono"/>
              </a:rPr>
              <a:t>log</a:t>
            </a:r>
            <a:r>
              <a:rPr lang="en" sz="1200">
                <a:solidFill>
                  <a:srgbClr val="1E1E1E"/>
                </a:solidFill>
                <a:latin typeface="Roboto Mono"/>
                <a:ea typeface="Roboto Mono"/>
                <a:cs typeface="Roboto Mono"/>
                <a:sym typeface="Roboto Mono"/>
              </a:rPr>
              <a:t>(</a:t>
            </a:r>
            <a:r>
              <a:rPr lang="en" sz="1200">
                <a:solidFill>
                  <a:srgbClr val="DE0000"/>
                </a:solidFill>
                <a:latin typeface="Roboto Mono"/>
                <a:ea typeface="Roboto Mono"/>
                <a:cs typeface="Roboto Mono"/>
                <a:sym typeface="Roboto Mono"/>
              </a:rPr>
              <a:t>‘global error handling’</a:t>
            </a:r>
            <a:r>
              <a:rPr lang="en" sz="1200">
                <a:solidFill>
                  <a:srgbClr val="1E1E1E"/>
                </a:solidFill>
                <a:latin typeface="Roboto Mono"/>
                <a:ea typeface="Roboto Mono"/>
                <a:cs typeface="Roboto Mono"/>
                <a:sym typeface="Roboto Mono"/>
              </a:rPr>
              <a:t>)}));</a:t>
            </a:r>
            <a:endParaRPr sz="1200">
              <a:solidFill>
                <a:srgbClr val="1E1E1E"/>
              </a:solidFill>
              <a:latin typeface="Roboto Mono"/>
              <a:ea typeface="Roboto Mono"/>
              <a:cs typeface="Roboto Mono"/>
              <a:sym typeface="Roboto Mono"/>
            </a:endParaRPr>
          </a:p>
          <a:p>
            <a:pPr indent="0" lvl="0" marL="0" rtl="0" algn="l">
              <a:lnSpc>
                <a:spcPct val="115000"/>
              </a:lnSpc>
              <a:spcBef>
                <a:spcPts val="1200"/>
              </a:spcBef>
              <a:spcAft>
                <a:spcPts val="1200"/>
              </a:spcAft>
              <a:buNone/>
            </a:pPr>
            <a:br>
              <a:rPr lang="en" sz="1200">
                <a:solidFill>
                  <a:srgbClr val="1E1E1E"/>
                </a:solidFill>
                <a:latin typeface="Roboto Mono"/>
                <a:ea typeface="Roboto Mono"/>
                <a:cs typeface="Roboto Mono"/>
                <a:sym typeface="Roboto Mono"/>
              </a:rPr>
            </a:br>
            <a:r>
              <a:rPr lang="en" sz="1200">
                <a:solidFill>
                  <a:schemeClr val="dk2"/>
                </a:solidFill>
                <a:latin typeface="Roboto Mono"/>
                <a:ea typeface="Roboto Mono"/>
                <a:cs typeface="Roboto Mono"/>
                <a:sym typeface="Roboto Mono"/>
              </a:rPr>
              <a:t>productsObservable</a:t>
            </a:r>
            <a:r>
              <a:rPr lang="en" sz="1200">
                <a:solidFill>
                  <a:srgbClr val="1E1E1E"/>
                </a:solidFill>
                <a:latin typeface="Roboto Mono"/>
                <a:ea typeface="Roboto Mono"/>
                <a:cs typeface="Roboto Mono"/>
                <a:sym typeface="Roboto Mono"/>
              </a:rPr>
              <a:t>.</a:t>
            </a:r>
            <a:r>
              <a:rPr lang="en" sz="1200">
                <a:solidFill>
                  <a:srgbClr val="005CC5"/>
                </a:solidFill>
                <a:latin typeface="Roboto Mono"/>
                <a:ea typeface="Roboto Mono"/>
                <a:cs typeface="Roboto Mono"/>
                <a:sym typeface="Roboto Mono"/>
              </a:rPr>
              <a:t>subscribe</a:t>
            </a:r>
            <a:r>
              <a:rPr lang="en" sz="1200">
                <a:solidFill>
                  <a:srgbClr val="1E1E1E"/>
                </a:solidFill>
                <a:latin typeface="Roboto Mono"/>
                <a:ea typeface="Roboto Mono"/>
                <a:cs typeface="Roboto Mono"/>
                <a:sym typeface="Roboto Mono"/>
              </a:rPr>
              <a:t>({</a:t>
            </a:r>
            <a:br>
              <a:rPr lang="en" sz="1200">
                <a:solidFill>
                  <a:srgbClr val="1E1E1E"/>
                </a:solidFill>
                <a:latin typeface="Roboto Mono"/>
                <a:ea typeface="Roboto Mono"/>
                <a:cs typeface="Roboto Mono"/>
                <a:sym typeface="Roboto Mono"/>
              </a:rPr>
            </a:br>
            <a:r>
              <a:rPr lang="en" sz="1200">
                <a:solidFill>
                  <a:srgbClr val="1E1E1E"/>
                </a:solidFill>
                <a:latin typeface="Roboto Mono"/>
                <a:ea typeface="Roboto Mono"/>
                <a:cs typeface="Roboto Mono"/>
                <a:sym typeface="Roboto Mono"/>
              </a:rPr>
              <a:t>	</a:t>
            </a:r>
            <a:r>
              <a:rPr lang="en" sz="1200">
                <a:solidFill>
                  <a:srgbClr val="1E1E1E"/>
                </a:solidFill>
                <a:latin typeface="Roboto Mono"/>
                <a:ea typeface="Roboto Mono"/>
                <a:cs typeface="Roboto Mono"/>
                <a:sym typeface="Roboto Mono"/>
              </a:rPr>
              <a:t>next: (data) =&gt; console.</a:t>
            </a:r>
            <a:r>
              <a:rPr lang="en" sz="1200">
                <a:solidFill>
                  <a:srgbClr val="005CC5"/>
                </a:solidFill>
                <a:latin typeface="Roboto Mono"/>
                <a:ea typeface="Roboto Mono"/>
                <a:cs typeface="Roboto Mono"/>
                <a:sym typeface="Roboto Mono"/>
              </a:rPr>
              <a:t>log</a:t>
            </a:r>
            <a:r>
              <a:rPr lang="en" sz="1200">
                <a:solidFill>
                  <a:srgbClr val="1E1E1E"/>
                </a:solidFill>
                <a:latin typeface="Roboto Mono"/>
                <a:ea typeface="Roboto Mono"/>
                <a:cs typeface="Roboto Mono"/>
                <a:sym typeface="Roboto Mono"/>
              </a:rPr>
              <a:t>(data),</a:t>
            </a:r>
            <a:br>
              <a:rPr lang="en" sz="1200">
                <a:solidFill>
                  <a:srgbClr val="1E1E1E"/>
                </a:solidFill>
                <a:latin typeface="Roboto Mono"/>
                <a:ea typeface="Roboto Mono"/>
                <a:cs typeface="Roboto Mono"/>
                <a:sym typeface="Roboto Mono"/>
              </a:rPr>
            </a:br>
            <a:r>
              <a:rPr lang="en" sz="1200">
                <a:solidFill>
                  <a:srgbClr val="1E1E1E"/>
                </a:solidFill>
                <a:latin typeface="Roboto Mono"/>
                <a:ea typeface="Roboto Mono"/>
                <a:cs typeface="Roboto Mono"/>
                <a:sym typeface="Roboto Mono"/>
              </a:rPr>
              <a:t>	error: (err) =&gt; console.</a:t>
            </a:r>
            <a:r>
              <a:rPr lang="en" sz="1200">
                <a:solidFill>
                  <a:srgbClr val="005CC5"/>
                </a:solidFill>
                <a:latin typeface="Roboto Mono"/>
                <a:ea typeface="Roboto Mono"/>
                <a:cs typeface="Roboto Mono"/>
                <a:sym typeface="Roboto Mono"/>
              </a:rPr>
              <a:t>log</a:t>
            </a:r>
            <a:r>
              <a:rPr lang="en" sz="1200">
                <a:solidFill>
                  <a:srgbClr val="1E1E1E"/>
                </a:solidFill>
                <a:latin typeface="Roboto Mono"/>
                <a:ea typeface="Roboto Mono"/>
                <a:cs typeface="Roboto Mono"/>
                <a:sym typeface="Roboto Mono"/>
              </a:rPr>
              <a:t>(err)</a:t>
            </a:r>
            <a:br>
              <a:rPr lang="en" sz="1200">
                <a:solidFill>
                  <a:srgbClr val="1E1E1E"/>
                </a:solidFill>
                <a:latin typeface="Roboto Mono"/>
                <a:ea typeface="Roboto Mono"/>
                <a:cs typeface="Roboto Mono"/>
                <a:sym typeface="Roboto Mono"/>
              </a:rPr>
            </a:br>
            <a:r>
              <a:rPr lang="en" sz="1200">
                <a:solidFill>
                  <a:srgbClr val="1E1E1E"/>
                </a:solidFill>
                <a:latin typeface="Roboto Mono"/>
                <a:ea typeface="Roboto Mono"/>
                <a:cs typeface="Roboto Mono"/>
                <a:sym typeface="Roboto Mono"/>
              </a:rPr>
              <a:t>})</a:t>
            </a:r>
            <a:endParaRPr sz="1800">
              <a:solidFill>
                <a:srgbClr val="1E1E1E"/>
              </a:solidFill>
              <a:highlight>
                <a:srgbClr val="FFFFFF"/>
              </a:highlight>
              <a:latin typeface="Roboto"/>
              <a:ea typeface="Roboto"/>
              <a:cs typeface="Roboto"/>
              <a:sym typeface="Roboto"/>
            </a:endParaRPr>
          </a:p>
        </p:txBody>
      </p:sp>
      <p:pic>
        <p:nvPicPr>
          <p:cNvPr id="644" name="Google Shape;644;p90"/>
          <p:cNvPicPr preferRelativeResize="0"/>
          <p:nvPr/>
        </p:nvPicPr>
        <p:blipFill>
          <a:blip r:embed="rId3">
            <a:alphaModFix/>
          </a:blip>
          <a:stretch>
            <a:fillRect/>
          </a:stretch>
        </p:blipFill>
        <p:spPr>
          <a:xfrm>
            <a:off x="1530185" y="2347475"/>
            <a:ext cx="5862074" cy="26335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1"/>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Making HttpRequests: Interception</a:t>
            </a:r>
            <a:endParaRPr b="1" sz="2200">
              <a:solidFill>
                <a:srgbClr val="000088"/>
              </a:solidFill>
              <a:highlight>
                <a:schemeClr val="lt1"/>
              </a:highlight>
            </a:endParaRPr>
          </a:p>
        </p:txBody>
      </p:sp>
      <p:sp>
        <p:nvSpPr>
          <p:cNvPr id="650" name="Google Shape;650;p91"/>
          <p:cNvSpPr txBox="1"/>
          <p:nvPr/>
        </p:nvSpPr>
        <p:spPr>
          <a:xfrm>
            <a:off x="361650" y="693175"/>
            <a:ext cx="8283900" cy="1803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Interceptors can perform a variety of </a:t>
            </a:r>
            <a:r>
              <a:rPr i="1" lang="en" sz="1700">
                <a:solidFill>
                  <a:srgbClr val="444444"/>
                </a:solidFill>
                <a:latin typeface="Roboto"/>
                <a:ea typeface="Roboto"/>
                <a:cs typeface="Roboto"/>
                <a:sym typeface="Roboto"/>
              </a:rPr>
              <a:t>implicit</a:t>
            </a:r>
            <a:r>
              <a:rPr lang="en" sz="1700">
                <a:solidFill>
                  <a:srgbClr val="444444"/>
                </a:solidFill>
                <a:latin typeface="Roboto"/>
                <a:ea typeface="Roboto"/>
                <a:cs typeface="Roboto"/>
                <a:sym typeface="Roboto"/>
              </a:rPr>
              <a:t> tasks, from authentication to logging, in a routine, standard way, for every HTTP request/response.</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SzPts val="1700"/>
              <a:buChar char="-"/>
            </a:pPr>
            <a:r>
              <a:rPr lang="en" sz="1700">
                <a:solidFill>
                  <a:srgbClr val="444444"/>
                </a:solidFill>
                <a:latin typeface="Roboto"/>
                <a:ea typeface="Roboto"/>
                <a:cs typeface="Roboto"/>
                <a:sym typeface="Roboto"/>
              </a:rPr>
              <a:t>Without interception, developers would have to implement these tasks </a:t>
            </a:r>
            <a:r>
              <a:rPr i="1" lang="en" sz="1700">
                <a:solidFill>
                  <a:srgbClr val="444444"/>
                </a:solidFill>
                <a:latin typeface="Roboto"/>
                <a:ea typeface="Roboto"/>
                <a:cs typeface="Roboto"/>
                <a:sym typeface="Roboto"/>
              </a:rPr>
              <a:t>explicitly</a:t>
            </a:r>
            <a:r>
              <a:rPr lang="en" sz="1700">
                <a:solidFill>
                  <a:srgbClr val="444444"/>
                </a:solidFill>
                <a:latin typeface="Roboto"/>
                <a:ea typeface="Roboto"/>
                <a:cs typeface="Roboto"/>
                <a:sym typeface="Roboto"/>
              </a:rPr>
              <a:t> for each </a:t>
            </a:r>
            <a:r>
              <a:rPr lang="en" sz="1700">
                <a:solidFill>
                  <a:srgbClr val="1669BB"/>
                </a:solidFill>
                <a:uFill>
                  <a:noFill/>
                </a:uFill>
                <a:latin typeface="Roboto"/>
                <a:ea typeface="Roboto"/>
                <a:cs typeface="Roboto"/>
                <a:sym typeface="Roboto"/>
                <a:hlinkClick r:id="rId3">
                  <a:extLst>
                    <a:ext uri="{A12FA001-AC4F-418D-AE19-62706E023703}">
                      <ahyp:hlinkClr val="tx"/>
                    </a:ext>
                  </a:extLst>
                </a:hlinkClick>
              </a:rPr>
              <a:t>HttpClient</a:t>
            </a:r>
            <a:r>
              <a:rPr lang="en" sz="1700">
                <a:solidFill>
                  <a:srgbClr val="444444"/>
                </a:solidFill>
                <a:latin typeface="Roboto"/>
                <a:ea typeface="Roboto"/>
                <a:cs typeface="Roboto"/>
                <a:sym typeface="Roboto"/>
              </a:rPr>
              <a:t> method call.</a:t>
            </a:r>
            <a:endParaRPr sz="1700">
              <a:solidFill>
                <a:srgbClr val="444444"/>
              </a:solidFill>
              <a:latin typeface="Roboto"/>
              <a:ea typeface="Roboto"/>
              <a:cs typeface="Roboto"/>
              <a:sym typeface="Roboto"/>
            </a:endParaRPr>
          </a:p>
          <a:p>
            <a:pPr indent="0" lvl="0" marL="0" rtl="0" algn="l">
              <a:spcBef>
                <a:spcPts val="1200"/>
              </a:spcBef>
              <a:spcAft>
                <a:spcPts val="0"/>
              </a:spcAft>
              <a:buNone/>
            </a:pPr>
            <a:r>
              <a:t/>
            </a:r>
            <a:endParaRPr sz="1700">
              <a:latin typeface="Roboto"/>
              <a:ea typeface="Roboto"/>
              <a:cs typeface="Roboto"/>
              <a:sym typeface="Roboto"/>
            </a:endParaRPr>
          </a:p>
        </p:txBody>
      </p:sp>
      <p:pic>
        <p:nvPicPr>
          <p:cNvPr id="651" name="Google Shape;651;p91"/>
          <p:cNvPicPr preferRelativeResize="0"/>
          <p:nvPr/>
        </p:nvPicPr>
        <p:blipFill>
          <a:blip r:embed="rId4">
            <a:alphaModFix/>
          </a:blip>
          <a:stretch>
            <a:fillRect/>
          </a:stretch>
        </p:blipFill>
        <p:spPr>
          <a:xfrm>
            <a:off x="885750" y="2056750"/>
            <a:ext cx="5850224" cy="301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4294967295" type="title"/>
          </p:nvPr>
        </p:nvSpPr>
        <p:spPr>
          <a:xfrm>
            <a:off x="2906700" y="144825"/>
            <a:ext cx="4299600" cy="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Basic Concepts</a:t>
            </a:r>
            <a:endParaRPr b="1"/>
          </a:p>
        </p:txBody>
      </p:sp>
      <p:pic>
        <p:nvPicPr>
          <p:cNvPr id="130" name="Google Shape;130;p20"/>
          <p:cNvPicPr preferRelativeResize="0"/>
          <p:nvPr/>
        </p:nvPicPr>
        <p:blipFill>
          <a:blip r:embed="rId3">
            <a:alphaModFix/>
          </a:blip>
          <a:stretch>
            <a:fillRect/>
          </a:stretch>
        </p:blipFill>
        <p:spPr>
          <a:xfrm>
            <a:off x="644625" y="876300"/>
            <a:ext cx="7876976" cy="4006000"/>
          </a:xfrm>
          <a:prstGeom prst="rect">
            <a:avLst/>
          </a:prstGeom>
          <a:noFill/>
          <a:ln>
            <a:noFill/>
          </a:ln>
        </p:spPr>
      </p:pic>
      <p:sp>
        <p:nvSpPr>
          <p:cNvPr id="131" name="Google Shape;131;p20"/>
          <p:cNvSpPr/>
          <p:nvPr/>
        </p:nvSpPr>
        <p:spPr>
          <a:xfrm>
            <a:off x="6851300" y="3817450"/>
            <a:ext cx="1627500" cy="1064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Component</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a:t>
            </a:r>
            <a:endParaRPr/>
          </a:p>
        </p:txBody>
      </p:sp>
      <p:cxnSp>
        <p:nvCxnSpPr>
          <p:cNvPr id="132" name="Google Shape;132;p20"/>
          <p:cNvCxnSpPr/>
          <p:nvPr/>
        </p:nvCxnSpPr>
        <p:spPr>
          <a:xfrm>
            <a:off x="5384600" y="4390050"/>
            <a:ext cx="1416600" cy="4419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20"/>
          <p:cNvCxnSpPr/>
          <p:nvPr/>
        </p:nvCxnSpPr>
        <p:spPr>
          <a:xfrm rot="10800000">
            <a:off x="5746100" y="4018450"/>
            <a:ext cx="1085100" cy="13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2"/>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Template-Driven and Reactive Form</a:t>
            </a:r>
            <a:endParaRPr b="1" sz="2200">
              <a:solidFill>
                <a:srgbClr val="000088"/>
              </a:solidFill>
              <a:highlight>
                <a:schemeClr val="lt1"/>
              </a:highlight>
            </a:endParaRPr>
          </a:p>
        </p:txBody>
      </p:sp>
      <p:sp>
        <p:nvSpPr>
          <p:cNvPr id="657" name="Google Shape;657;p92"/>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658" name="Google Shape;658;p92"/>
          <p:cNvSpPr txBox="1"/>
          <p:nvPr/>
        </p:nvSpPr>
        <p:spPr>
          <a:xfrm>
            <a:off x="2250250" y="477775"/>
            <a:ext cx="4169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Roboto"/>
                <a:ea typeface="Roboto"/>
                <a:cs typeface="Roboto"/>
                <a:sym typeface="Roboto"/>
              </a:rPr>
              <a:t>Key Difference</a:t>
            </a:r>
            <a:r>
              <a:rPr b="1" lang="en" sz="1700">
                <a:latin typeface="Roboto"/>
                <a:ea typeface="Roboto"/>
                <a:cs typeface="Roboto"/>
                <a:sym typeface="Roboto"/>
              </a:rPr>
              <a:t>s</a:t>
            </a:r>
            <a:endParaRPr>
              <a:latin typeface="Roboto"/>
              <a:ea typeface="Roboto"/>
              <a:cs typeface="Roboto"/>
              <a:sym typeface="Roboto"/>
            </a:endParaRPr>
          </a:p>
        </p:txBody>
      </p:sp>
      <p:pic>
        <p:nvPicPr>
          <p:cNvPr id="659" name="Google Shape;659;p92"/>
          <p:cNvPicPr preferRelativeResize="0"/>
          <p:nvPr/>
        </p:nvPicPr>
        <p:blipFill>
          <a:blip r:embed="rId3">
            <a:alphaModFix/>
          </a:blip>
          <a:stretch>
            <a:fillRect/>
          </a:stretch>
        </p:blipFill>
        <p:spPr>
          <a:xfrm>
            <a:off x="1323600" y="2606497"/>
            <a:ext cx="6570550" cy="2563175"/>
          </a:xfrm>
          <a:prstGeom prst="rect">
            <a:avLst/>
          </a:prstGeom>
          <a:noFill/>
          <a:ln>
            <a:noFill/>
          </a:ln>
        </p:spPr>
      </p:pic>
      <p:sp>
        <p:nvSpPr>
          <p:cNvPr id="660" name="Google Shape;660;p92"/>
          <p:cNvSpPr txBox="1"/>
          <p:nvPr/>
        </p:nvSpPr>
        <p:spPr>
          <a:xfrm>
            <a:off x="866400" y="820350"/>
            <a:ext cx="7443900" cy="2327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500"/>
              </a:spcBef>
              <a:spcAft>
                <a:spcPts val="0"/>
              </a:spcAft>
              <a:buSzPts val="1400"/>
              <a:buChar char="-"/>
            </a:pPr>
            <a:r>
              <a:rPr lang="en">
                <a:highlight>
                  <a:srgbClr val="FFFFFF"/>
                </a:highlight>
              </a:rPr>
              <a:t>Template-driven forms make use of the "FormsModule", while reactive forms are based on "ReactiveFormsModule".</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Template-driven forms are asynchronous in data flow, whereas Reactive forms are mostly synchronous.</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In a template-driven approach, most of the logic is driven from the template, whereas in reactive-driven approach, the logic resides mainly in the component or typescript code.</a:t>
            </a:r>
            <a:endParaRPr>
              <a:highlight>
                <a:srgbClr val="FFFFFF"/>
              </a:highlight>
            </a:endParaRPr>
          </a:p>
          <a:p>
            <a:pPr indent="0" lvl="0" marL="0" rtl="0" algn="l">
              <a:spcBef>
                <a:spcPts val="1500"/>
              </a:spcBef>
              <a:spcAft>
                <a:spcPts val="0"/>
              </a:spcAft>
              <a:buNone/>
            </a:pPr>
            <a:r>
              <a:t/>
            </a:r>
            <a:endParaRPr>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3"/>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Template-Driven and Reactive Form</a:t>
            </a:r>
            <a:endParaRPr b="1" sz="2200">
              <a:solidFill>
                <a:srgbClr val="000088"/>
              </a:solidFill>
              <a:highlight>
                <a:schemeClr val="lt1"/>
              </a:highlight>
            </a:endParaRPr>
          </a:p>
        </p:txBody>
      </p:sp>
      <p:sp>
        <p:nvSpPr>
          <p:cNvPr id="666" name="Google Shape;666;p93"/>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667" name="Google Shape;667;p93"/>
          <p:cNvSpPr txBox="1"/>
          <p:nvPr/>
        </p:nvSpPr>
        <p:spPr>
          <a:xfrm>
            <a:off x="3100750" y="642950"/>
            <a:ext cx="4169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Choosing an Approach</a:t>
            </a:r>
            <a:endParaRPr b="1" sz="1700">
              <a:latin typeface="Roboto"/>
              <a:ea typeface="Roboto"/>
              <a:cs typeface="Roboto"/>
              <a:sym typeface="Roboto"/>
            </a:endParaRPr>
          </a:p>
        </p:txBody>
      </p:sp>
      <p:sp>
        <p:nvSpPr>
          <p:cNvPr id="668" name="Google Shape;668;p93"/>
          <p:cNvSpPr txBox="1"/>
          <p:nvPr/>
        </p:nvSpPr>
        <p:spPr>
          <a:xfrm>
            <a:off x="622850" y="1145225"/>
            <a:ext cx="80226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30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Reactive forms are more scalable, reusable, and testable. If forms are a key part of your application, or you're already using reactive patterns for building your application, use reactive forms.</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Template-driven forms are useful for adding a simple form to an app, such as an email list signup form. But they don't scale as well as reactive forms. If you have very basic form requirements and logic, template-driven forms could be a good fit.</a:t>
            </a:r>
            <a:endParaRPr sz="1700">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4"/>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Setting up the form model</a:t>
            </a:r>
            <a:endParaRPr b="1" sz="2200">
              <a:solidFill>
                <a:srgbClr val="000088"/>
              </a:solidFill>
              <a:highlight>
                <a:schemeClr val="lt1"/>
              </a:highlight>
            </a:endParaRPr>
          </a:p>
        </p:txBody>
      </p:sp>
      <p:sp>
        <p:nvSpPr>
          <p:cNvPr id="674" name="Google Shape;674;p94"/>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675" name="Google Shape;675;p94"/>
          <p:cNvSpPr txBox="1"/>
          <p:nvPr/>
        </p:nvSpPr>
        <p:spPr>
          <a:xfrm>
            <a:off x="560700" y="823750"/>
            <a:ext cx="8022600" cy="334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700">
                <a:solidFill>
                  <a:srgbClr val="444444"/>
                </a:solidFill>
                <a:latin typeface="Roboto"/>
                <a:ea typeface="Roboto"/>
                <a:cs typeface="Roboto"/>
                <a:sym typeface="Roboto"/>
              </a:rPr>
              <a:t>Both reactive and template-driven forms are built on the following base classes:</a:t>
            </a:r>
            <a:endParaRPr sz="1700">
              <a:solidFill>
                <a:srgbClr val="444444"/>
              </a:solidFill>
              <a:latin typeface="Roboto"/>
              <a:ea typeface="Roboto"/>
              <a:cs typeface="Roboto"/>
              <a:sym typeface="Roboto"/>
            </a:endParaRPr>
          </a:p>
          <a:p>
            <a:pPr indent="-336550" lvl="0" marL="457200" rtl="0" algn="l">
              <a:lnSpc>
                <a:spcPct val="150000"/>
              </a:lnSpc>
              <a:spcBef>
                <a:spcPts val="1200"/>
              </a:spcBef>
              <a:spcAft>
                <a:spcPts val="0"/>
              </a:spcAft>
              <a:buSzPts val="1700"/>
              <a:buFont typeface="Roboto"/>
              <a:buChar char="-"/>
            </a:pPr>
            <a:r>
              <a:rPr lang="en" sz="1700">
                <a:solidFill>
                  <a:srgbClr val="1669BB"/>
                </a:solidFill>
                <a:uFill>
                  <a:noFill/>
                </a:uFill>
                <a:latin typeface="Roboto"/>
                <a:ea typeface="Roboto"/>
                <a:cs typeface="Roboto"/>
                <a:sym typeface="Roboto"/>
                <a:hlinkClick r:id="rId3">
                  <a:extLst>
                    <a:ext uri="{A12FA001-AC4F-418D-AE19-62706E023703}">
                      <ahyp:hlinkClr val="tx"/>
                    </a:ext>
                  </a:extLst>
                </a:hlinkClick>
              </a:rPr>
              <a:t>FormControl</a:t>
            </a:r>
            <a:r>
              <a:rPr lang="en" sz="1700">
                <a:solidFill>
                  <a:srgbClr val="444444"/>
                </a:solidFill>
                <a:latin typeface="Roboto"/>
                <a:ea typeface="Roboto"/>
                <a:cs typeface="Roboto"/>
                <a:sym typeface="Roboto"/>
              </a:rPr>
              <a:t> tracks the value and validation status of an individual form control.</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solidFill>
                  <a:srgbClr val="1669BB"/>
                </a:solidFill>
                <a:uFill>
                  <a:noFill/>
                </a:uFill>
                <a:latin typeface="Roboto"/>
                <a:ea typeface="Roboto"/>
                <a:cs typeface="Roboto"/>
                <a:sym typeface="Roboto"/>
                <a:hlinkClick r:id="rId4">
                  <a:extLst>
                    <a:ext uri="{A12FA001-AC4F-418D-AE19-62706E023703}">
                      <ahyp:hlinkClr val="tx"/>
                    </a:ext>
                  </a:extLst>
                </a:hlinkClick>
              </a:rPr>
              <a:t>FormGroup</a:t>
            </a:r>
            <a:r>
              <a:rPr lang="en" sz="1700">
                <a:solidFill>
                  <a:srgbClr val="444444"/>
                </a:solidFill>
                <a:latin typeface="Roboto"/>
                <a:ea typeface="Roboto"/>
                <a:cs typeface="Roboto"/>
                <a:sym typeface="Roboto"/>
              </a:rPr>
              <a:t> tracks the same values and status for a collection of form controls.</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solidFill>
                  <a:srgbClr val="1669BB"/>
                </a:solidFill>
                <a:uFill>
                  <a:noFill/>
                </a:uFill>
                <a:latin typeface="Roboto"/>
                <a:ea typeface="Roboto"/>
                <a:cs typeface="Roboto"/>
                <a:sym typeface="Roboto"/>
                <a:hlinkClick r:id="rId5">
                  <a:extLst>
                    <a:ext uri="{A12FA001-AC4F-418D-AE19-62706E023703}">
                      <ahyp:hlinkClr val="tx"/>
                    </a:ext>
                  </a:extLst>
                </a:hlinkClick>
              </a:rPr>
              <a:t>FormArray</a:t>
            </a:r>
            <a:r>
              <a:rPr lang="en" sz="1700">
                <a:solidFill>
                  <a:srgbClr val="444444"/>
                </a:solidFill>
                <a:latin typeface="Roboto"/>
                <a:ea typeface="Roboto"/>
                <a:cs typeface="Roboto"/>
                <a:sym typeface="Roboto"/>
              </a:rPr>
              <a:t> tracks the same values and status for an array of form controls.</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solidFill>
                  <a:srgbClr val="1669BB"/>
                </a:solidFill>
                <a:uFill>
                  <a:noFill/>
                </a:uFill>
                <a:latin typeface="Roboto"/>
                <a:ea typeface="Roboto"/>
                <a:cs typeface="Roboto"/>
                <a:sym typeface="Roboto"/>
                <a:hlinkClick r:id="rId6">
                  <a:extLst>
                    <a:ext uri="{A12FA001-AC4F-418D-AE19-62706E023703}">
                      <ahyp:hlinkClr val="tx"/>
                    </a:ext>
                  </a:extLst>
                </a:hlinkClick>
              </a:rPr>
              <a:t>ControlValueAccessor</a:t>
            </a:r>
            <a:r>
              <a:rPr lang="en" sz="1700">
                <a:solidFill>
                  <a:srgbClr val="444444"/>
                </a:solidFill>
                <a:latin typeface="Roboto"/>
                <a:ea typeface="Roboto"/>
                <a:cs typeface="Roboto"/>
                <a:sym typeface="Roboto"/>
              </a:rPr>
              <a:t> creates a bridge between Angular </a:t>
            </a:r>
            <a:r>
              <a:rPr lang="en" sz="1700">
                <a:solidFill>
                  <a:srgbClr val="1669BB"/>
                </a:solidFill>
                <a:uFill>
                  <a:noFill/>
                </a:uFill>
                <a:latin typeface="Roboto"/>
                <a:ea typeface="Roboto"/>
                <a:cs typeface="Roboto"/>
                <a:sym typeface="Roboto"/>
                <a:hlinkClick r:id="rId7">
                  <a:extLst>
                    <a:ext uri="{A12FA001-AC4F-418D-AE19-62706E023703}">
                      <ahyp:hlinkClr val="tx"/>
                    </a:ext>
                  </a:extLst>
                </a:hlinkClick>
              </a:rPr>
              <a:t>FormControl</a:t>
            </a:r>
            <a:r>
              <a:rPr lang="en" sz="1700">
                <a:solidFill>
                  <a:srgbClr val="444444"/>
                </a:solidFill>
                <a:latin typeface="Roboto"/>
                <a:ea typeface="Roboto"/>
                <a:cs typeface="Roboto"/>
                <a:sym typeface="Roboto"/>
              </a:rPr>
              <a:t> instances and built-in DOM elements.</a:t>
            </a:r>
            <a:endParaRPr sz="1700">
              <a:solidFill>
                <a:srgbClr val="444444"/>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Reactive Form</a:t>
            </a:r>
            <a:endParaRPr b="1" sz="2200">
              <a:solidFill>
                <a:srgbClr val="000088"/>
              </a:solidFill>
              <a:highlight>
                <a:schemeClr val="lt1"/>
              </a:highlight>
            </a:endParaRPr>
          </a:p>
        </p:txBody>
      </p:sp>
      <p:sp>
        <p:nvSpPr>
          <p:cNvPr id="681" name="Google Shape;681;p95"/>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682" name="Google Shape;682;p95"/>
          <p:cNvSpPr txBox="1"/>
          <p:nvPr/>
        </p:nvSpPr>
        <p:spPr>
          <a:xfrm>
            <a:off x="560700" y="823750"/>
            <a:ext cx="8022600" cy="260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700">
                <a:solidFill>
                  <a:srgbClr val="444444"/>
                </a:solidFill>
                <a:latin typeface="Roboto"/>
                <a:ea typeface="Roboto"/>
                <a:cs typeface="Roboto"/>
                <a:sym typeface="Roboto"/>
              </a:rPr>
              <a:t>There are three steps to using form controls.</a:t>
            </a:r>
            <a:endParaRPr sz="1700">
              <a:solidFill>
                <a:srgbClr val="444444"/>
              </a:solidFill>
              <a:latin typeface="Roboto"/>
              <a:ea typeface="Roboto"/>
              <a:cs typeface="Roboto"/>
              <a:sym typeface="Roboto"/>
            </a:endParaRPr>
          </a:p>
          <a:p>
            <a:pPr indent="-336550" lvl="0" marL="457200" rtl="0" algn="l">
              <a:lnSpc>
                <a:spcPct val="150000"/>
              </a:lnSpc>
              <a:spcBef>
                <a:spcPts val="1500"/>
              </a:spcBef>
              <a:spcAft>
                <a:spcPts val="0"/>
              </a:spcAft>
              <a:buClr>
                <a:srgbClr val="444444"/>
              </a:buClr>
              <a:buSzPts val="1700"/>
              <a:buFont typeface="Roboto"/>
              <a:buAutoNum type="arabicPeriod"/>
            </a:pPr>
            <a:r>
              <a:rPr lang="en" sz="1700">
                <a:solidFill>
                  <a:srgbClr val="444444"/>
                </a:solidFill>
                <a:latin typeface="Roboto"/>
                <a:ea typeface="Roboto"/>
                <a:cs typeface="Roboto"/>
                <a:sym typeface="Roboto"/>
              </a:rPr>
              <a:t>Register the reactive forms module (</a:t>
            </a:r>
            <a:r>
              <a:rPr lang="en" sz="1700">
                <a:solidFill>
                  <a:srgbClr val="FF0000"/>
                </a:solidFill>
                <a:uFill>
                  <a:noFill/>
                </a:uFill>
                <a:latin typeface="Roboto Mono"/>
                <a:ea typeface="Roboto Mono"/>
                <a:cs typeface="Roboto Mono"/>
                <a:sym typeface="Roboto Mono"/>
                <a:hlinkClick r:id="rId3">
                  <a:extLst>
                    <a:ext uri="{A12FA001-AC4F-418D-AE19-62706E023703}">
                      <ahyp:hlinkClr val="tx"/>
                    </a:ext>
                  </a:extLst>
                </a:hlinkClick>
              </a:rPr>
              <a:t>ReactiveFormsModule</a:t>
            </a:r>
            <a:r>
              <a:rPr lang="en" sz="1700">
                <a:solidFill>
                  <a:srgbClr val="444444"/>
                </a:solidFill>
                <a:latin typeface="Roboto"/>
                <a:ea typeface="Roboto"/>
                <a:cs typeface="Roboto"/>
                <a:sym typeface="Roboto"/>
              </a:rPr>
              <a:t>) in your application. This module declares the reactive-form directives that you need to use reactive forms.</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AutoNum type="arabicPeriod"/>
            </a:pPr>
            <a:r>
              <a:rPr lang="en" sz="1700">
                <a:solidFill>
                  <a:srgbClr val="444444"/>
                </a:solidFill>
                <a:latin typeface="Roboto"/>
                <a:ea typeface="Roboto"/>
                <a:cs typeface="Roboto"/>
                <a:sym typeface="Roboto"/>
              </a:rPr>
              <a:t>Generate a new </a:t>
            </a:r>
            <a:r>
              <a:rPr lang="en" sz="1700">
                <a:solidFill>
                  <a:srgbClr val="1669BB"/>
                </a:solidFill>
                <a:uFill>
                  <a:noFill/>
                </a:uFill>
                <a:latin typeface="Roboto"/>
                <a:ea typeface="Roboto"/>
                <a:cs typeface="Roboto"/>
                <a:sym typeface="Roboto"/>
                <a:hlinkClick r:id="rId4">
                  <a:extLst>
                    <a:ext uri="{A12FA001-AC4F-418D-AE19-62706E023703}">
                      <ahyp:hlinkClr val="tx"/>
                    </a:ext>
                  </a:extLst>
                </a:hlinkClick>
              </a:rPr>
              <a:t>FormControl</a:t>
            </a:r>
            <a:r>
              <a:rPr lang="en" sz="1700">
                <a:solidFill>
                  <a:srgbClr val="444444"/>
                </a:solidFill>
                <a:latin typeface="Roboto"/>
                <a:ea typeface="Roboto"/>
                <a:cs typeface="Roboto"/>
                <a:sym typeface="Roboto"/>
              </a:rPr>
              <a:t> instance and save it in the component.</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Clr>
                <a:srgbClr val="444444"/>
              </a:buClr>
              <a:buSzPts val="1700"/>
              <a:buFont typeface="Roboto"/>
              <a:buAutoNum type="arabicPeriod"/>
            </a:pPr>
            <a:r>
              <a:rPr lang="en" sz="1700">
                <a:solidFill>
                  <a:srgbClr val="444444"/>
                </a:solidFill>
                <a:latin typeface="Roboto"/>
                <a:ea typeface="Roboto"/>
                <a:cs typeface="Roboto"/>
                <a:sym typeface="Roboto"/>
              </a:rPr>
              <a:t>Register the </a:t>
            </a:r>
            <a:r>
              <a:rPr lang="en" sz="1700">
                <a:solidFill>
                  <a:srgbClr val="1669BB"/>
                </a:solidFill>
                <a:uFill>
                  <a:noFill/>
                </a:uFill>
                <a:latin typeface="Roboto"/>
                <a:ea typeface="Roboto"/>
                <a:cs typeface="Roboto"/>
                <a:sym typeface="Roboto"/>
                <a:hlinkClick r:id="rId5">
                  <a:extLst>
                    <a:ext uri="{A12FA001-AC4F-418D-AE19-62706E023703}">
                      <ahyp:hlinkClr val="tx"/>
                    </a:ext>
                  </a:extLst>
                </a:hlinkClick>
              </a:rPr>
              <a:t>FormControl</a:t>
            </a:r>
            <a:r>
              <a:rPr lang="en" sz="1700">
                <a:solidFill>
                  <a:srgbClr val="444444"/>
                </a:solidFill>
                <a:latin typeface="Roboto"/>
                <a:ea typeface="Roboto"/>
                <a:cs typeface="Roboto"/>
                <a:sym typeface="Roboto"/>
              </a:rPr>
              <a:t> in the template.</a:t>
            </a:r>
            <a:endParaRPr sz="1700">
              <a:solidFill>
                <a:srgbClr val="444444"/>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6"/>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Reactive Form</a:t>
            </a:r>
            <a:endParaRPr b="1" sz="2200">
              <a:solidFill>
                <a:srgbClr val="000088"/>
              </a:solidFill>
              <a:highlight>
                <a:schemeClr val="lt1"/>
              </a:highlight>
            </a:endParaRPr>
          </a:p>
        </p:txBody>
      </p:sp>
      <p:sp>
        <p:nvSpPr>
          <p:cNvPr id="688" name="Google Shape;688;p96"/>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pic>
        <p:nvPicPr>
          <p:cNvPr id="689" name="Google Shape;689;p96"/>
          <p:cNvPicPr preferRelativeResize="0"/>
          <p:nvPr/>
        </p:nvPicPr>
        <p:blipFill>
          <a:blip r:embed="rId3">
            <a:alphaModFix/>
          </a:blip>
          <a:stretch>
            <a:fillRect/>
          </a:stretch>
        </p:blipFill>
        <p:spPr>
          <a:xfrm>
            <a:off x="1257450" y="789675"/>
            <a:ext cx="6900812" cy="3699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7"/>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Reactive Form</a:t>
            </a:r>
            <a:endParaRPr b="1" sz="2200">
              <a:solidFill>
                <a:srgbClr val="000088"/>
              </a:solidFill>
              <a:highlight>
                <a:schemeClr val="lt1"/>
              </a:highlight>
            </a:endParaRPr>
          </a:p>
        </p:txBody>
      </p:sp>
      <p:sp>
        <p:nvSpPr>
          <p:cNvPr id="695" name="Google Shape;695;p97"/>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pic>
        <p:nvPicPr>
          <p:cNvPr id="696" name="Google Shape;696;p97"/>
          <p:cNvPicPr preferRelativeResize="0"/>
          <p:nvPr/>
        </p:nvPicPr>
        <p:blipFill>
          <a:blip r:embed="rId3">
            <a:alphaModFix/>
          </a:blip>
          <a:stretch>
            <a:fillRect/>
          </a:stretch>
        </p:blipFill>
        <p:spPr>
          <a:xfrm>
            <a:off x="76200" y="592850"/>
            <a:ext cx="4453390" cy="4398251"/>
          </a:xfrm>
          <a:prstGeom prst="rect">
            <a:avLst/>
          </a:prstGeom>
          <a:noFill/>
          <a:ln>
            <a:noFill/>
          </a:ln>
        </p:spPr>
      </p:pic>
      <p:pic>
        <p:nvPicPr>
          <p:cNvPr id="697" name="Google Shape;697;p97"/>
          <p:cNvPicPr preferRelativeResize="0"/>
          <p:nvPr/>
        </p:nvPicPr>
        <p:blipFill>
          <a:blip r:embed="rId4">
            <a:alphaModFix/>
          </a:blip>
          <a:stretch>
            <a:fillRect/>
          </a:stretch>
        </p:blipFill>
        <p:spPr>
          <a:xfrm>
            <a:off x="4605801" y="1236825"/>
            <a:ext cx="4453400" cy="2620793"/>
          </a:xfrm>
          <a:prstGeom prst="rect">
            <a:avLst/>
          </a:prstGeom>
          <a:noFill/>
          <a:ln>
            <a:noFill/>
          </a:ln>
        </p:spPr>
      </p:pic>
      <p:pic>
        <p:nvPicPr>
          <p:cNvPr id="698" name="Google Shape;698;p97"/>
          <p:cNvPicPr preferRelativeResize="0"/>
          <p:nvPr/>
        </p:nvPicPr>
        <p:blipFill>
          <a:blip r:embed="rId5">
            <a:alphaModFix/>
          </a:blip>
          <a:stretch>
            <a:fillRect/>
          </a:stretch>
        </p:blipFill>
        <p:spPr>
          <a:xfrm>
            <a:off x="4605799" y="3954875"/>
            <a:ext cx="4453400" cy="107961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8"/>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Template-Driven</a:t>
            </a:r>
            <a:r>
              <a:rPr b="1" lang="en" sz="2200">
                <a:highlight>
                  <a:schemeClr val="lt1"/>
                </a:highlight>
              </a:rPr>
              <a:t> Form</a:t>
            </a:r>
            <a:endParaRPr b="1" sz="2200">
              <a:solidFill>
                <a:srgbClr val="000088"/>
              </a:solidFill>
              <a:highlight>
                <a:schemeClr val="lt1"/>
              </a:highlight>
            </a:endParaRPr>
          </a:p>
        </p:txBody>
      </p:sp>
      <p:sp>
        <p:nvSpPr>
          <p:cNvPr id="704" name="Google Shape;704;p98"/>
          <p:cNvSpPr txBox="1"/>
          <p:nvPr/>
        </p:nvSpPr>
        <p:spPr>
          <a:xfrm>
            <a:off x="361650" y="693175"/>
            <a:ext cx="8283900" cy="413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700">
                <a:solidFill>
                  <a:srgbClr val="444444"/>
                </a:solidFill>
                <a:latin typeface="Roboto"/>
                <a:ea typeface="Roboto"/>
                <a:cs typeface="Roboto"/>
                <a:sym typeface="Roboto"/>
              </a:rPr>
              <a:t>Template-driven forms rely on directives defined in the </a:t>
            </a:r>
            <a:r>
              <a:rPr lang="en" sz="1700">
                <a:solidFill>
                  <a:srgbClr val="1669BB"/>
                </a:solidFill>
                <a:uFill>
                  <a:noFill/>
                </a:uFill>
                <a:latin typeface="Roboto"/>
                <a:ea typeface="Roboto"/>
                <a:cs typeface="Roboto"/>
                <a:sym typeface="Roboto"/>
                <a:hlinkClick r:id="rId3">
                  <a:extLst>
                    <a:ext uri="{A12FA001-AC4F-418D-AE19-62706E023703}">
                      <ahyp:hlinkClr val="tx"/>
                    </a:ext>
                  </a:extLst>
                </a:hlinkClick>
              </a:rPr>
              <a:t>FormsModule</a:t>
            </a:r>
            <a:r>
              <a:rPr lang="en" sz="1700">
                <a:solidFill>
                  <a:srgbClr val="444444"/>
                </a:solidFill>
                <a:latin typeface="Roboto"/>
                <a:ea typeface="Roboto"/>
                <a:cs typeface="Roboto"/>
                <a:sym typeface="Roboto"/>
              </a:rPr>
              <a:t>.</a:t>
            </a:r>
            <a:endParaRPr sz="1700">
              <a:solidFill>
                <a:srgbClr val="444444"/>
              </a:solidFill>
              <a:latin typeface="Roboto"/>
              <a:ea typeface="Roboto"/>
              <a:cs typeface="Roboto"/>
              <a:sym typeface="Roboto"/>
            </a:endParaRPr>
          </a:p>
          <a:p>
            <a:pPr indent="-336550" lvl="0" marL="457200" rtl="0" algn="l">
              <a:lnSpc>
                <a:spcPct val="150000"/>
              </a:lnSpc>
              <a:spcBef>
                <a:spcPts val="1200"/>
              </a:spcBef>
              <a:spcAft>
                <a:spcPts val="0"/>
              </a:spcAft>
              <a:buSzPts val="1700"/>
              <a:buFont typeface="Roboto"/>
              <a:buChar char="-"/>
            </a:pPr>
            <a:r>
              <a:rPr lang="en" sz="1700">
                <a:solidFill>
                  <a:srgbClr val="444444"/>
                </a:solidFill>
                <a:latin typeface="Roboto"/>
                <a:ea typeface="Roboto"/>
                <a:cs typeface="Roboto"/>
                <a:sym typeface="Roboto"/>
              </a:rPr>
              <a:t>The </a:t>
            </a:r>
            <a:r>
              <a:rPr lang="en" sz="1700">
                <a:solidFill>
                  <a:srgbClr val="1669BB"/>
                </a:solidFill>
                <a:uFill>
                  <a:noFill/>
                </a:uFill>
                <a:latin typeface="Roboto"/>
                <a:ea typeface="Roboto"/>
                <a:cs typeface="Roboto"/>
                <a:sym typeface="Roboto"/>
                <a:hlinkClick r:id="rId4">
                  <a:extLst>
                    <a:ext uri="{A12FA001-AC4F-418D-AE19-62706E023703}">
                      <ahyp:hlinkClr val="tx"/>
                    </a:ext>
                  </a:extLst>
                </a:hlinkClick>
              </a:rPr>
              <a:t>NgModel</a:t>
            </a:r>
            <a:r>
              <a:rPr lang="en" sz="1700">
                <a:solidFill>
                  <a:srgbClr val="444444"/>
                </a:solidFill>
                <a:latin typeface="Roboto"/>
                <a:ea typeface="Roboto"/>
                <a:cs typeface="Roboto"/>
                <a:sym typeface="Roboto"/>
              </a:rPr>
              <a:t> directive reconciles value changes in the attached form element with changes in the data model, allowing you to respond to user input with input validation and error handling.</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solidFill>
                  <a:srgbClr val="444444"/>
                </a:solidFill>
                <a:latin typeface="Roboto"/>
                <a:ea typeface="Roboto"/>
                <a:cs typeface="Roboto"/>
                <a:sym typeface="Roboto"/>
              </a:rPr>
              <a:t>The </a:t>
            </a:r>
            <a:r>
              <a:rPr lang="en" sz="1700">
                <a:solidFill>
                  <a:srgbClr val="1669BB"/>
                </a:solidFill>
                <a:uFill>
                  <a:noFill/>
                </a:uFill>
                <a:latin typeface="Roboto"/>
                <a:ea typeface="Roboto"/>
                <a:cs typeface="Roboto"/>
                <a:sym typeface="Roboto"/>
                <a:hlinkClick r:id="rId5">
                  <a:extLst>
                    <a:ext uri="{A12FA001-AC4F-418D-AE19-62706E023703}">
                      <ahyp:hlinkClr val="tx"/>
                    </a:ext>
                  </a:extLst>
                </a:hlinkClick>
              </a:rPr>
              <a:t>NgForm</a:t>
            </a:r>
            <a:r>
              <a:rPr lang="en" sz="1700">
                <a:solidFill>
                  <a:srgbClr val="444444"/>
                </a:solidFill>
                <a:latin typeface="Roboto"/>
                <a:ea typeface="Roboto"/>
                <a:cs typeface="Roboto"/>
                <a:sym typeface="Roboto"/>
              </a:rPr>
              <a:t> directive creates a top-level </a:t>
            </a:r>
            <a:r>
              <a:rPr lang="en" sz="1700">
                <a:solidFill>
                  <a:srgbClr val="1669BB"/>
                </a:solidFill>
                <a:uFill>
                  <a:noFill/>
                </a:uFill>
                <a:latin typeface="Roboto"/>
                <a:ea typeface="Roboto"/>
                <a:cs typeface="Roboto"/>
                <a:sym typeface="Roboto"/>
                <a:hlinkClick r:id="rId6">
                  <a:extLst>
                    <a:ext uri="{A12FA001-AC4F-418D-AE19-62706E023703}">
                      <ahyp:hlinkClr val="tx"/>
                    </a:ext>
                  </a:extLst>
                </a:hlinkClick>
              </a:rPr>
              <a:t>FormGroup</a:t>
            </a:r>
            <a:r>
              <a:rPr lang="en" sz="1700">
                <a:solidFill>
                  <a:srgbClr val="444444"/>
                </a:solidFill>
                <a:latin typeface="Roboto"/>
                <a:ea typeface="Roboto"/>
                <a:cs typeface="Roboto"/>
                <a:sym typeface="Roboto"/>
              </a:rPr>
              <a:t> instance and binds it to a &lt;form&gt; element to track aggregated form value and validation status. As soon as you import </a:t>
            </a:r>
            <a:r>
              <a:rPr lang="en" sz="1700">
                <a:solidFill>
                  <a:srgbClr val="1669BB"/>
                </a:solidFill>
                <a:uFill>
                  <a:noFill/>
                </a:uFill>
                <a:latin typeface="Roboto"/>
                <a:ea typeface="Roboto"/>
                <a:cs typeface="Roboto"/>
                <a:sym typeface="Roboto"/>
                <a:hlinkClick r:id="rId7">
                  <a:extLst>
                    <a:ext uri="{A12FA001-AC4F-418D-AE19-62706E023703}">
                      <ahyp:hlinkClr val="tx"/>
                    </a:ext>
                  </a:extLst>
                </a:hlinkClick>
              </a:rPr>
              <a:t>FormsModule</a:t>
            </a:r>
            <a:r>
              <a:rPr lang="en" sz="1700">
                <a:solidFill>
                  <a:srgbClr val="444444"/>
                </a:solidFill>
                <a:latin typeface="Roboto"/>
                <a:ea typeface="Roboto"/>
                <a:cs typeface="Roboto"/>
                <a:sym typeface="Roboto"/>
              </a:rPr>
              <a:t>, this directive becomes active by default on all &lt;form&gt; tags. You don't need to add a special selector.</a:t>
            </a:r>
            <a:endParaRPr sz="1700">
              <a:solidFill>
                <a:srgbClr val="444444"/>
              </a:solidFill>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solidFill>
                  <a:srgbClr val="444444"/>
                </a:solidFill>
                <a:latin typeface="Roboto"/>
                <a:ea typeface="Roboto"/>
                <a:cs typeface="Roboto"/>
                <a:sym typeface="Roboto"/>
              </a:rPr>
              <a:t>The </a:t>
            </a:r>
            <a:r>
              <a:rPr lang="en" sz="1700">
                <a:solidFill>
                  <a:srgbClr val="1669BB"/>
                </a:solidFill>
                <a:uFill>
                  <a:noFill/>
                </a:uFill>
                <a:latin typeface="Roboto"/>
                <a:ea typeface="Roboto"/>
                <a:cs typeface="Roboto"/>
                <a:sym typeface="Roboto"/>
                <a:hlinkClick r:id="rId8">
                  <a:extLst>
                    <a:ext uri="{A12FA001-AC4F-418D-AE19-62706E023703}">
                      <ahyp:hlinkClr val="tx"/>
                    </a:ext>
                  </a:extLst>
                </a:hlinkClick>
              </a:rPr>
              <a:t>NgModelGroup</a:t>
            </a:r>
            <a:r>
              <a:rPr lang="en" sz="1700">
                <a:solidFill>
                  <a:srgbClr val="444444"/>
                </a:solidFill>
                <a:latin typeface="Roboto"/>
                <a:ea typeface="Roboto"/>
                <a:cs typeface="Roboto"/>
                <a:sym typeface="Roboto"/>
              </a:rPr>
              <a:t> directive creates and binds a </a:t>
            </a:r>
            <a:r>
              <a:rPr lang="en" sz="1700">
                <a:solidFill>
                  <a:srgbClr val="1669BB"/>
                </a:solidFill>
                <a:uFill>
                  <a:noFill/>
                </a:uFill>
                <a:latin typeface="Roboto"/>
                <a:ea typeface="Roboto"/>
                <a:cs typeface="Roboto"/>
                <a:sym typeface="Roboto"/>
                <a:hlinkClick r:id="rId9">
                  <a:extLst>
                    <a:ext uri="{A12FA001-AC4F-418D-AE19-62706E023703}">
                      <ahyp:hlinkClr val="tx"/>
                    </a:ext>
                  </a:extLst>
                </a:hlinkClick>
              </a:rPr>
              <a:t>FormGroup</a:t>
            </a:r>
            <a:r>
              <a:rPr lang="en" sz="1700">
                <a:solidFill>
                  <a:srgbClr val="444444"/>
                </a:solidFill>
                <a:latin typeface="Roboto"/>
                <a:ea typeface="Roboto"/>
                <a:cs typeface="Roboto"/>
                <a:sym typeface="Roboto"/>
              </a:rPr>
              <a:t> instance to a DOM element.</a:t>
            </a:r>
            <a:endParaRPr sz="1700">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Template-Driven Form</a:t>
            </a:r>
            <a:endParaRPr b="1" sz="2200">
              <a:solidFill>
                <a:srgbClr val="000088"/>
              </a:solidFill>
              <a:highlight>
                <a:schemeClr val="lt1"/>
              </a:highlight>
            </a:endParaRPr>
          </a:p>
        </p:txBody>
      </p:sp>
      <p:pic>
        <p:nvPicPr>
          <p:cNvPr id="710" name="Google Shape;710;p99"/>
          <p:cNvPicPr preferRelativeResize="0"/>
          <p:nvPr/>
        </p:nvPicPr>
        <p:blipFill>
          <a:blip r:embed="rId3">
            <a:alphaModFix/>
          </a:blip>
          <a:stretch>
            <a:fillRect/>
          </a:stretch>
        </p:blipFill>
        <p:spPr>
          <a:xfrm>
            <a:off x="1729600" y="735200"/>
            <a:ext cx="5953125" cy="3886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idx="4294967295" type="title"/>
          </p:nvPr>
        </p:nvSpPr>
        <p:spPr>
          <a:xfrm>
            <a:off x="277125" y="98750"/>
            <a:ext cx="8368200" cy="4941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Build a Template-Driven Form</a:t>
            </a:r>
            <a:endParaRPr b="1" sz="2200">
              <a:solidFill>
                <a:srgbClr val="000088"/>
              </a:solidFill>
              <a:highlight>
                <a:schemeClr val="lt1"/>
              </a:highlight>
            </a:endParaRPr>
          </a:p>
        </p:txBody>
      </p:sp>
      <p:pic>
        <p:nvPicPr>
          <p:cNvPr id="716" name="Google Shape;716;p100"/>
          <p:cNvPicPr preferRelativeResize="0"/>
          <p:nvPr/>
        </p:nvPicPr>
        <p:blipFill>
          <a:blip r:embed="rId3">
            <a:alphaModFix/>
          </a:blip>
          <a:stretch>
            <a:fillRect/>
          </a:stretch>
        </p:blipFill>
        <p:spPr>
          <a:xfrm>
            <a:off x="152400" y="592850"/>
            <a:ext cx="4207525" cy="2509750"/>
          </a:xfrm>
          <a:prstGeom prst="rect">
            <a:avLst/>
          </a:prstGeom>
          <a:noFill/>
          <a:ln>
            <a:noFill/>
          </a:ln>
        </p:spPr>
      </p:pic>
      <p:pic>
        <p:nvPicPr>
          <p:cNvPr id="717" name="Google Shape;717;p100"/>
          <p:cNvPicPr preferRelativeResize="0"/>
          <p:nvPr/>
        </p:nvPicPr>
        <p:blipFill>
          <a:blip r:embed="rId4">
            <a:alphaModFix/>
          </a:blip>
          <a:stretch>
            <a:fillRect/>
          </a:stretch>
        </p:blipFill>
        <p:spPr>
          <a:xfrm>
            <a:off x="152400" y="3178800"/>
            <a:ext cx="5143525" cy="1818175"/>
          </a:xfrm>
          <a:prstGeom prst="rect">
            <a:avLst/>
          </a:prstGeom>
          <a:noFill/>
          <a:ln>
            <a:noFill/>
          </a:ln>
        </p:spPr>
      </p:pic>
      <p:pic>
        <p:nvPicPr>
          <p:cNvPr id="718" name="Google Shape;718;p100"/>
          <p:cNvPicPr preferRelativeResize="0"/>
          <p:nvPr/>
        </p:nvPicPr>
        <p:blipFill>
          <a:blip r:embed="rId5">
            <a:alphaModFix/>
          </a:blip>
          <a:stretch>
            <a:fillRect/>
          </a:stretch>
        </p:blipFill>
        <p:spPr>
          <a:xfrm>
            <a:off x="4773500" y="592850"/>
            <a:ext cx="3912906" cy="2509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1"/>
          <p:cNvSpPr txBox="1"/>
          <p:nvPr>
            <p:ph idx="4294967295" type="title"/>
          </p:nvPr>
        </p:nvSpPr>
        <p:spPr>
          <a:xfrm>
            <a:off x="277125" y="98750"/>
            <a:ext cx="8368200" cy="936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Reactive Form - Validation</a:t>
            </a:r>
            <a:endParaRPr b="1" sz="2200">
              <a:highlight>
                <a:schemeClr val="lt1"/>
              </a:highlight>
            </a:endParaRPr>
          </a:p>
          <a:p>
            <a:pPr indent="0" lvl="0" marL="457200" rtl="0" algn="ctr">
              <a:lnSpc>
                <a:spcPct val="115000"/>
              </a:lnSpc>
              <a:spcBef>
                <a:spcPts val="0"/>
              </a:spcBef>
              <a:spcAft>
                <a:spcPts val="0"/>
              </a:spcAft>
              <a:buNone/>
            </a:pPr>
            <a:r>
              <a:rPr lang="en" sz="1200">
                <a:highlight>
                  <a:schemeClr val="lt1"/>
                </a:highlight>
              </a:rPr>
              <a:t>(</a:t>
            </a:r>
            <a:r>
              <a:rPr lang="en" sz="1200" u="sng">
                <a:solidFill>
                  <a:schemeClr val="hlink"/>
                </a:solidFill>
                <a:highlight>
                  <a:schemeClr val="lt1"/>
                </a:highlight>
                <a:hlinkClick r:id="rId3"/>
              </a:rPr>
              <a:t>https://angular.io/guide/form-validation</a:t>
            </a:r>
            <a:r>
              <a:rPr lang="en" sz="1200">
                <a:highlight>
                  <a:schemeClr val="lt1"/>
                </a:highlight>
              </a:rPr>
              <a:t>)</a:t>
            </a:r>
            <a:endParaRPr sz="1200">
              <a:highlight>
                <a:schemeClr val="lt1"/>
              </a:highlight>
            </a:endParaRPr>
          </a:p>
        </p:txBody>
      </p:sp>
      <p:sp>
        <p:nvSpPr>
          <p:cNvPr id="724" name="Google Shape;724;p101"/>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725" name="Google Shape;725;p101"/>
          <p:cNvSpPr txBox="1"/>
          <p:nvPr/>
        </p:nvSpPr>
        <p:spPr>
          <a:xfrm>
            <a:off x="192000" y="769375"/>
            <a:ext cx="8760000" cy="154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lang="en" sz="1300">
                <a:solidFill>
                  <a:srgbClr val="333333"/>
                </a:solidFill>
                <a:latin typeface="Roboto"/>
                <a:ea typeface="Roboto"/>
                <a:cs typeface="Roboto"/>
                <a:sym typeface="Roboto"/>
              </a:rPr>
              <a:t>Validator functions:</a:t>
            </a:r>
            <a:endParaRPr sz="1300">
              <a:solidFill>
                <a:srgbClr val="333333"/>
              </a:solidFill>
              <a:latin typeface="Roboto"/>
              <a:ea typeface="Roboto"/>
              <a:cs typeface="Roboto"/>
              <a:sym typeface="Roboto"/>
            </a:endParaRPr>
          </a:p>
          <a:p>
            <a:pPr indent="-311150" lvl="0" marL="457200" rtl="0" algn="l">
              <a:lnSpc>
                <a:spcPct val="100000"/>
              </a:lnSpc>
              <a:spcBef>
                <a:spcPts val="1400"/>
              </a:spcBef>
              <a:spcAft>
                <a:spcPts val="0"/>
              </a:spcAft>
              <a:buClr>
                <a:srgbClr val="333333"/>
              </a:buClr>
              <a:buSzPts val="1300"/>
              <a:buFont typeface="Roboto"/>
              <a:buChar char="-"/>
            </a:pPr>
            <a:r>
              <a:rPr lang="en" sz="1200">
                <a:solidFill>
                  <a:srgbClr val="444444"/>
                </a:solidFill>
                <a:highlight>
                  <a:srgbClr val="FFFFFF"/>
                </a:highlight>
                <a:latin typeface="Roboto"/>
                <a:ea typeface="Roboto"/>
                <a:cs typeface="Roboto"/>
                <a:sym typeface="Roboto"/>
              </a:rPr>
              <a:t>Sync validators</a:t>
            </a:r>
            <a:endParaRPr sz="1200">
              <a:solidFill>
                <a:srgbClr val="444444"/>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444444"/>
              </a:buClr>
              <a:buSzPts val="1200"/>
              <a:buFont typeface="Roboto"/>
              <a:buChar char="-"/>
            </a:pPr>
            <a:r>
              <a:rPr lang="en" sz="1200">
                <a:solidFill>
                  <a:srgbClr val="444444"/>
                </a:solidFill>
                <a:highlight>
                  <a:srgbClr val="FFFFFF"/>
                </a:highlight>
                <a:latin typeface="Roboto"/>
                <a:ea typeface="Roboto"/>
                <a:cs typeface="Roboto"/>
                <a:sym typeface="Roboto"/>
              </a:rPr>
              <a:t>Async validators</a:t>
            </a:r>
            <a:endParaRPr sz="1200">
              <a:solidFill>
                <a:srgbClr val="444444"/>
              </a:solidFill>
              <a:highlight>
                <a:srgbClr val="FFFFFF"/>
              </a:highlight>
              <a:latin typeface="Roboto"/>
              <a:ea typeface="Roboto"/>
              <a:cs typeface="Roboto"/>
              <a:sym typeface="Roboto"/>
            </a:endParaRPr>
          </a:p>
          <a:p>
            <a:pPr indent="0" lvl="0" marL="0" rtl="0" algn="l">
              <a:lnSpc>
                <a:spcPct val="100000"/>
              </a:lnSpc>
              <a:spcBef>
                <a:spcPts val="1400"/>
              </a:spcBef>
              <a:spcAft>
                <a:spcPts val="0"/>
              </a:spcAft>
              <a:buNone/>
            </a:pPr>
            <a:r>
              <a:rPr lang="en" sz="1300">
                <a:solidFill>
                  <a:srgbClr val="333333"/>
                </a:solidFill>
                <a:latin typeface="Roboto"/>
                <a:ea typeface="Roboto"/>
                <a:cs typeface="Roboto"/>
                <a:sym typeface="Roboto"/>
              </a:rPr>
              <a:t>Built-in validator functions (</a:t>
            </a:r>
            <a:r>
              <a:rPr lang="en" sz="1300" u="sng">
                <a:solidFill>
                  <a:schemeClr val="hlink"/>
                </a:solidFill>
                <a:latin typeface="Roboto"/>
                <a:ea typeface="Roboto"/>
                <a:cs typeface="Roboto"/>
                <a:sym typeface="Roboto"/>
                <a:hlinkClick r:id="rId4"/>
              </a:rPr>
              <a:t>https://angular.io/api/forms/Validators</a:t>
            </a:r>
            <a:r>
              <a:rPr lang="en" sz="1300">
                <a:solidFill>
                  <a:srgbClr val="333333"/>
                </a:solidFill>
                <a:latin typeface="Roboto"/>
                <a:ea typeface="Roboto"/>
                <a:cs typeface="Roboto"/>
                <a:sym typeface="Roboto"/>
              </a:rPr>
              <a:t>)</a:t>
            </a:r>
            <a:endParaRPr sz="1200">
              <a:solidFill>
                <a:srgbClr val="44444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a:latin typeface="Roboto"/>
              <a:ea typeface="Roboto"/>
              <a:cs typeface="Roboto"/>
              <a:sym typeface="Roboto"/>
            </a:endParaRPr>
          </a:p>
        </p:txBody>
      </p:sp>
      <p:pic>
        <p:nvPicPr>
          <p:cNvPr id="726" name="Google Shape;726;p101"/>
          <p:cNvPicPr preferRelativeResize="0"/>
          <p:nvPr/>
        </p:nvPicPr>
        <p:blipFill>
          <a:blip r:embed="rId5">
            <a:alphaModFix/>
          </a:blip>
          <a:stretch>
            <a:fillRect/>
          </a:stretch>
        </p:blipFill>
        <p:spPr>
          <a:xfrm>
            <a:off x="796275" y="2149825"/>
            <a:ext cx="5211524" cy="293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4294967295" type="title"/>
          </p:nvPr>
        </p:nvSpPr>
        <p:spPr>
          <a:xfrm>
            <a:off x="200925" y="174950"/>
            <a:ext cx="8870400" cy="817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a:highlight>
                  <a:schemeClr val="lt1"/>
                </a:highlight>
              </a:rPr>
              <a:t>How an Angular App gets Loaded and Started</a:t>
            </a:r>
            <a:endParaRPr b="1"/>
          </a:p>
        </p:txBody>
      </p:sp>
      <p:sp>
        <p:nvSpPr>
          <p:cNvPr id="139" name="Google Shape;139;p21"/>
          <p:cNvSpPr txBox="1"/>
          <p:nvPr/>
        </p:nvSpPr>
        <p:spPr>
          <a:xfrm>
            <a:off x="1245700" y="1275850"/>
            <a:ext cx="69117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Create a new project:</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ng new {project_name}</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Build the project:</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ng build </a:t>
            </a:r>
            <a:r>
              <a:rPr lang="en">
                <a:highlight>
                  <a:srgbClr val="F7F7F7"/>
                </a:highlight>
                <a:latin typeface="Courier New"/>
                <a:ea typeface="Courier New"/>
                <a:cs typeface="Courier New"/>
                <a:sym typeface="Courier New"/>
              </a:rPr>
              <a:t>--configuration {environment}</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Start and watch the project locally:</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ng serve </a:t>
            </a:r>
            <a:r>
              <a:rPr lang="en">
                <a:highlight>
                  <a:srgbClr val="F7F7F7"/>
                </a:highlight>
                <a:latin typeface="Courier New"/>
                <a:ea typeface="Courier New"/>
                <a:cs typeface="Courier New"/>
                <a:sym typeface="Courier New"/>
              </a:rPr>
              <a:t>--port {port_number}</a:t>
            </a:r>
            <a:endParaRPr>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600">
                <a:highlight>
                  <a:srgbClr val="FFFFFF"/>
                </a:highlight>
                <a:latin typeface="Roboto"/>
                <a:ea typeface="Roboto"/>
                <a:cs typeface="Roboto"/>
                <a:sym typeface="Roboto"/>
              </a:rPr>
              <a:t>Angular cli (ng serve / ng build) rebuild the project, it will create javascript bundles, and automatically add the right imports in the index.html file</a:t>
            </a:r>
            <a:endParaRPr sz="1700">
              <a:highlight>
                <a:srgbClr val="F7F7F7"/>
              </a:highlight>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i="1" lang="en" sz="1600">
                <a:latin typeface="Roboto"/>
                <a:ea typeface="Roboto"/>
                <a:cs typeface="Roboto"/>
                <a:sym typeface="Roboto"/>
              </a:rPr>
              <a:t>angular.json</a:t>
            </a:r>
            <a:r>
              <a:rPr lang="en" sz="1600">
                <a:latin typeface="Roboto"/>
                <a:ea typeface="Roboto"/>
                <a:cs typeface="Roboto"/>
                <a:sym typeface="Roboto"/>
              </a:rPr>
              <a:t>:</a:t>
            </a:r>
            <a:endParaRPr sz="1600">
              <a:latin typeface="Roboto"/>
              <a:ea typeface="Roboto"/>
              <a:cs typeface="Roboto"/>
              <a:sym typeface="Roboto"/>
            </a:endParaRPr>
          </a:p>
          <a:p>
            <a:pPr indent="457200" lvl="0" marL="0" rtl="0" algn="l">
              <a:spcBef>
                <a:spcPts val="0"/>
              </a:spcBef>
              <a:spcAft>
                <a:spcPts val="0"/>
              </a:spcAft>
              <a:buNone/>
            </a:pPr>
            <a:r>
              <a:rPr lang="en" sz="1600">
                <a:latin typeface="Roboto"/>
                <a:ea typeface="Roboto"/>
                <a:cs typeface="Roboto"/>
                <a:sym typeface="Roboto"/>
              </a:rPr>
              <a:t>m</a:t>
            </a:r>
            <a:r>
              <a:rPr lang="en" sz="1600">
                <a:latin typeface="Roboto"/>
                <a:ea typeface="Roboto"/>
                <a:cs typeface="Roboto"/>
                <a:sym typeface="Roboto"/>
              </a:rPr>
              <a:t>ain</a:t>
            </a:r>
            <a:r>
              <a:rPr lang="en" sz="1600">
                <a:latin typeface="Roboto"/>
                <a:ea typeface="Roboto"/>
                <a:cs typeface="Roboto"/>
                <a:sym typeface="Roboto"/>
              </a:rPr>
              <a:t>: </a:t>
            </a:r>
            <a:r>
              <a:rPr i="1" lang="en" sz="1600">
                <a:latin typeface="Roboto"/>
                <a:ea typeface="Roboto"/>
                <a:cs typeface="Roboto"/>
                <a:sym typeface="Roboto"/>
              </a:rPr>
              <a:t>main.ts</a:t>
            </a:r>
            <a:r>
              <a:rPr lang="en" sz="1600">
                <a:latin typeface="Roboto"/>
                <a:ea typeface="Roboto"/>
                <a:cs typeface="Roboto"/>
                <a:sym typeface="Roboto"/>
              </a:rPr>
              <a:t> -&gt; root Module -&gt; other Modules and Components</a:t>
            </a:r>
            <a:endParaRPr sz="1600">
              <a:latin typeface="Roboto"/>
              <a:ea typeface="Roboto"/>
              <a:cs typeface="Roboto"/>
              <a:sym typeface="Roboto"/>
            </a:endParaRPr>
          </a:p>
          <a:p>
            <a:pPr indent="457200" lvl="0" marL="0" rtl="0" algn="l">
              <a:spcBef>
                <a:spcPts val="0"/>
              </a:spcBef>
              <a:spcAft>
                <a:spcPts val="0"/>
              </a:spcAft>
              <a:buNone/>
            </a:pPr>
            <a:r>
              <a:rPr lang="en" sz="1600">
                <a:latin typeface="Roboto"/>
                <a:ea typeface="Roboto"/>
                <a:cs typeface="Roboto"/>
                <a:sym typeface="Roboto"/>
              </a:rPr>
              <a:t>outputPath: </a:t>
            </a:r>
            <a:r>
              <a:rPr i="1" lang="en" sz="1600">
                <a:latin typeface="Roboto"/>
                <a:ea typeface="Roboto"/>
                <a:cs typeface="Roboto"/>
                <a:sym typeface="Roboto"/>
              </a:rPr>
              <a:t>index.html</a:t>
            </a:r>
            <a:r>
              <a:rPr lang="en" sz="1600">
                <a:latin typeface="Roboto"/>
                <a:ea typeface="Roboto"/>
                <a:cs typeface="Roboto"/>
                <a:sym typeface="Roboto"/>
              </a:rPr>
              <a:t>, </a:t>
            </a:r>
            <a:r>
              <a:rPr i="1" lang="en" sz="1600">
                <a:latin typeface="Roboto"/>
                <a:ea typeface="Roboto"/>
                <a:cs typeface="Roboto"/>
                <a:sym typeface="Roboto"/>
              </a:rPr>
              <a:t>main.js, polyfills.js, runtime.js, vendor.js, ...</a:t>
            </a:r>
            <a:endParaRPr i="1" sz="1600">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2"/>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Reactive Form - Validation</a:t>
            </a:r>
            <a:br>
              <a:rPr b="1" lang="en" sz="2200">
                <a:highlight>
                  <a:schemeClr val="lt1"/>
                </a:highlight>
              </a:rPr>
            </a:br>
            <a:r>
              <a:rPr b="1" lang="en" sz="1700">
                <a:solidFill>
                  <a:srgbClr val="333333"/>
                </a:solidFill>
              </a:rPr>
              <a:t>Defining custom validators</a:t>
            </a:r>
            <a:endParaRPr b="1" sz="1700">
              <a:solidFill>
                <a:srgbClr val="333333"/>
              </a:solidFill>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pic>
        <p:nvPicPr>
          <p:cNvPr id="732" name="Google Shape;732;p102"/>
          <p:cNvPicPr preferRelativeResize="0"/>
          <p:nvPr/>
        </p:nvPicPr>
        <p:blipFill>
          <a:blip r:embed="rId3">
            <a:alphaModFix/>
          </a:blip>
          <a:stretch>
            <a:fillRect/>
          </a:stretch>
        </p:blipFill>
        <p:spPr>
          <a:xfrm>
            <a:off x="790575" y="1468300"/>
            <a:ext cx="7562850" cy="2409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3"/>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Reactive Form - Validation</a:t>
            </a:r>
            <a:br>
              <a:rPr b="1" lang="en" sz="2200">
                <a:highlight>
                  <a:schemeClr val="lt1"/>
                </a:highlight>
              </a:rPr>
            </a:br>
            <a:r>
              <a:rPr b="1" lang="en" sz="1700">
                <a:solidFill>
                  <a:srgbClr val="333333"/>
                </a:solidFill>
              </a:rPr>
              <a:t>Adding custom validators to reactive forms</a:t>
            </a:r>
            <a:endParaRPr b="1" sz="2100">
              <a:solidFill>
                <a:srgbClr val="333333"/>
              </a:solidFill>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pic>
        <p:nvPicPr>
          <p:cNvPr id="738" name="Google Shape;738;p103"/>
          <p:cNvPicPr preferRelativeResize="0"/>
          <p:nvPr/>
        </p:nvPicPr>
        <p:blipFill>
          <a:blip r:embed="rId3">
            <a:alphaModFix/>
          </a:blip>
          <a:stretch>
            <a:fillRect/>
          </a:stretch>
        </p:blipFill>
        <p:spPr>
          <a:xfrm>
            <a:off x="152400" y="1217150"/>
            <a:ext cx="8839200" cy="303559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4"/>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Reactive Form - Validation</a:t>
            </a:r>
            <a:br>
              <a:rPr b="1" lang="en" sz="2200">
                <a:highlight>
                  <a:schemeClr val="lt1"/>
                </a:highlight>
              </a:rPr>
            </a:br>
            <a:r>
              <a:rPr b="1" lang="en" sz="1700">
                <a:solidFill>
                  <a:srgbClr val="333333"/>
                </a:solidFill>
              </a:rPr>
              <a:t>Adding custom validators to reactive forms</a:t>
            </a:r>
            <a:endParaRPr b="1" sz="2100">
              <a:solidFill>
                <a:srgbClr val="333333"/>
              </a:solidFill>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a:p>
            <a:pPr indent="0" lvl="0" marL="457200" rtl="0" algn="ctr">
              <a:lnSpc>
                <a:spcPct val="115000"/>
              </a:lnSpc>
              <a:spcBef>
                <a:spcPts val="0"/>
              </a:spcBef>
              <a:spcAft>
                <a:spcPts val="0"/>
              </a:spcAft>
              <a:buNone/>
            </a:pPr>
            <a:r>
              <a:t/>
            </a:r>
            <a:endParaRPr b="1" sz="2200">
              <a:highlight>
                <a:schemeClr val="lt1"/>
              </a:highlight>
            </a:endParaRPr>
          </a:p>
        </p:txBody>
      </p:sp>
      <p:pic>
        <p:nvPicPr>
          <p:cNvPr id="744" name="Google Shape;744;p104"/>
          <p:cNvPicPr preferRelativeResize="0"/>
          <p:nvPr/>
        </p:nvPicPr>
        <p:blipFill>
          <a:blip r:embed="rId3">
            <a:alphaModFix/>
          </a:blip>
          <a:stretch>
            <a:fillRect/>
          </a:stretch>
        </p:blipFill>
        <p:spPr>
          <a:xfrm>
            <a:off x="2483050" y="945900"/>
            <a:ext cx="4418475" cy="4101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5"/>
          <p:cNvSpPr txBox="1"/>
          <p:nvPr>
            <p:ph idx="4294967295" type="title"/>
          </p:nvPr>
        </p:nvSpPr>
        <p:spPr>
          <a:xfrm>
            <a:off x="277125" y="98750"/>
            <a:ext cx="8368200" cy="705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highlight>
                  <a:schemeClr val="lt1"/>
                </a:highlight>
              </a:rPr>
              <a:t>Template-Driven </a:t>
            </a:r>
            <a:r>
              <a:rPr b="1" lang="en" sz="2200">
                <a:highlight>
                  <a:schemeClr val="lt1"/>
                </a:highlight>
              </a:rPr>
              <a:t>Form - Validation</a:t>
            </a:r>
            <a:br>
              <a:rPr b="1" lang="en" sz="2200">
                <a:highlight>
                  <a:schemeClr val="lt1"/>
                </a:highlight>
              </a:rPr>
            </a:br>
            <a:r>
              <a:rPr lang="en" sz="1200">
                <a:highlight>
                  <a:schemeClr val="lt1"/>
                </a:highlight>
              </a:rPr>
              <a:t>(</a:t>
            </a:r>
            <a:r>
              <a:rPr lang="en" sz="1200" u="sng">
                <a:solidFill>
                  <a:schemeClr val="accent5"/>
                </a:solidFill>
                <a:highlight>
                  <a:schemeClr val="lt1"/>
                </a:highlight>
                <a:hlinkClick r:id="rId3">
                  <a:extLst>
                    <a:ext uri="{A12FA001-AC4F-418D-AE19-62706E023703}">
                      <ahyp:hlinkClr val="tx"/>
                    </a:ext>
                  </a:extLst>
                </a:hlinkClick>
              </a:rPr>
              <a:t>https://angular.io/guide/form-validation</a:t>
            </a:r>
            <a:r>
              <a:rPr lang="en" sz="1200">
                <a:highlight>
                  <a:schemeClr val="lt1"/>
                </a:highlight>
              </a:rPr>
              <a:t>)</a:t>
            </a:r>
            <a:endParaRPr b="1" sz="2200">
              <a:solidFill>
                <a:srgbClr val="000088"/>
              </a:solidFill>
              <a:highlight>
                <a:schemeClr val="lt1"/>
              </a:highlight>
            </a:endParaRPr>
          </a:p>
        </p:txBody>
      </p:sp>
      <p:sp>
        <p:nvSpPr>
          <p:cNvPr id="750" name="Google Shape;750;p105"/>
          <p:cNvSpPr txBox="1"/>
          <p:nvPr/>
        </p:nvSpPr>
        <p:spPr>
          <a:xfrm>
            <a:off x="361650" y="693175"/>
            <a:ext cx="828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751" name="Google Shape;751;p105"/>
          <p:cNvSpPr txBox="1"/>
          <p:nvPr/>
        </p:nvSpPr>
        <p:spPr>
          <a:xfrm>
            <a:off x="261200" y="803675"/>
            <a:ext cx="8760000" cy="4236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400"/>
              </a:spcBef>
              <a:spcAft>
                <a:spcPts val="0"/>
              </a:spcAft>
              <a:buSzPts val="1700"/>
              <a:buFont typeface="Roboto"/>
              <a:buChar char="-"/>
            </a:pPr>
            <a:r>
              <a:rPr lang="en" sz="1700">
                <a:solidFill>
                  <a:srgbClr val="444444"/>
                </a:solidFill>
                <a:highlight>
                  <a:srgbClr val="FFFFFF"/>
                </a:highlight>
                <a:latin typeface="Roboto"/>
                <a:ea typeface="Roboto"/>
                <a:cs typeface="Roboto"/>
                <a:sym typeface="Roboto"/>
              </a:rPr>
              <a:t>use the same validation attributes as native HTML form validation t</a:t>
            </a:r>
            <a:r>
              <a:rPr lang="en" sz="1700">
                <a:solidFill>
                  <a:srgbClr val="444444"/>
                </a:solidFill>
                <a:highlight>
                  <a:srgbClr val="FFFFFF"/>
                </a:highlight>
                <a:latin typeface="Roboto"/>
                <a:ea typeface="Roboto"/>
                <a:cs typeface="Roboto"/>
                <a:sym typeface="Roboto"/>
              </a:rPr>
              <a:t>o add validation to a template-driven form</a:t>
            </a:r>
            <a:r>
              <a:rPr lang="en" sz="1700">
                <a:solidFill>
                  <a:srgbClr val="444444"/>
                </a:solidFill>
                <a:highlight>
                  <a:srgbClr val="FFFFFF"/>
                </a:highlight>
                <a:latin typeface="Roboto"/>
                <a:ea typeface="Roboto"/>
                <a:cs typeface="Roboto"/>
                <a:sym typeface="Roboto"/>
              </a:rPr>
              <a:t>.</a:t>
            </a:r>
            <a:endParaRPr sz="1700">
              <a:solidFill>
                <a:srgbClr val="444444"/>
              </a:solidFill>
              <a:highlight>
                <a:srgbClr val="FFFFFF"/>
              </a:highlight>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solidFill>
                  <a:srgbClr val="444444"/>
                </a:solidFill>
                <a:highlight>
                  <a:srgbClr val="FFFFFF"/>
                </a:highlight>
                <a:latin typeface="Roboto"/>
                <a:ea typeface="Roboto"/>
                <a:cs typeface="Roboto"/>
                <a:sym typeface="Roboto"/>
              </a:rPr>
              <a:t>Angular uses directives to match these attributes with validator functions in the framework</a:t>
            </a:r>
            <a:endParaRPr sz="1700">
              <a:solidFill>
                <a:srgbClr val="333333"/>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4">
                  <a:extLst>
                    <a:ext uri="{A12FA001-AC4F-418D-AE19-62706E023703}">
                      <ahyp:hlinkClr val="tx"/>
                    </a:ext>
                  </a:extLst>
                </a:hlinkClick>
              </a:rPr>
              <a:t>Pattern</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5">
                  <a:extLst>
                    <a:ext uri="{A12FA001-AC4F-418D-AE19-62706E023703}">
                      <ahyp:hlinkClr val="tx"/>
                    </a:ext>
                  </a:extLst>
                </a:hlinkClick>
              </a:rPr>
              <a:t>Min</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6">
                  <a:extLst>
                    <a:ext uri="{A12FA001-AC4F-418D-AE19-62706E023703}">
                      <ahyp:hlinkClr val="tx"/>
                    </a:ext>
                  </a:extLst>
                </a:hlinkClick>
              </a:rPr>
              <a:t>Max</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7">
                  <a:extLst>
                    <a:ext uri="{A12FA001-AC4F-418D-AE19-62706E023703}">
                      <ahyp:hlinkClr val="tx"/>
                    </a:ext>
                  </a:extLst>
                </a:hlinkClick>
              </a:rPr>
              <a:t>Required</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8">
                  <a:extLst>
                    <a:ext uri="{A12FA001-AC4F-418D-AE19-62706E023703}">
                      <ahyp:hlinkClr val="tx"/>
                    </a:ext>
                  </a:extLst>
                </a:hlinkClick>
              </a:rPr>
              <a:t>Minlength</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9">
                  <a:extLst>
                    <a:ext uri="{A12FA001-AC4F-418D-AE19-62706E023703}">
                      <ahyp:hlinkClr val="tx"/>
                    </a:ext>
                  </a:extLst>
                </a:hlinkClick>
              </a:rPr>
              <a:t>Maxlength</a:t>
            </a:r>
            <a:endParaRPr sz="1700">
              <a:solidFill>
                <a:srgbClr val="444444"/>
              </a:solidFill>
              <a:latin typeface="Roboto"/>
              <a:ea typeface="Roboto"/>
              <a:cs typeface="Roboto"/>
              <a:sym typeface="Roboto"/>
            </a:endParaRPr>
          </a:p>
          <a:p>
            <a:pPr indent="-336550" lvl="1" marL="914400" rtl="0" algn="l">
              <a:lnSpc>
                <a:spcPct val="115000"/>
              </a:lnSpc>
              <a:spcBef>
                <a:spcPts val="0"/>
              </a:spcBef>
              <a:spcAft>
                <a:spcPts val="0"/>
              </a:spcAft>
              <a:buClr>
                <a:srgbClr val="444444"/>
              </a:buClr>
              <a:buSzPts val="1700"/>
              <a:buFont typeface="Roboto"/>
              <a:buChar char="-"/>
            </a:pPr>
            <a:r>
              <a:rPr lang="en" sz="1700">
                <a:solidFill>
                  <a:srgbClr val="005282"/>
                </a:solidFill>
                <a:uFill>
                  <a:noFill/>
                </a:uFill>
                <a:latin typeface="Courier New"/>
                <a:ea typeface="Courier New"/>
                <a:cs typeface="Courier New"/>
                <a:sym typeface="Courier New"/>
                <a:hlinkClick r:id="rId10">
                  <a:extLst>
                    <a:ext uri="{A12FA001-AC4F-418D-AE19-62706E023703}">
                      <ahyp:hlinkClr val="tx"/>
                    </a:ext>
                  </a:extLst>
                </a:hlinkClick>
              </a:rPr>
              <a:t>Step</a:t>
            </a:r>
            <a:endParaRPr sz="1700">
              <a:solidFill>
                <a:srgbClr val="444444"/>
              </a:solidFill>
              <a:latin typeface="Roboto"/>
              <a:ea typeface="Roboto"/>
              <a:cs typeface="Roboto"/>
              <a:sym typeface="Roboto"/>
            </a:endParaRPr>
          </a:p>
          <a:p>
            <a:pPr indent="0" lvl="0" marL="457200" rtl="0" algn="l">
              <a:lnSpc>
                <a:spcPct val="115000"/>
              </a:lnSpc>
              <a:spcBef>
                <a:spcPts val="1400"/>
              </a:spcBef>
              <a:spcAft>
                <a:spcPts val="0"/>
              </a:spcAft>
              <a:buNone/>
            </a:pPr>
            <a:r>
              <a:rPr lang="en" sz="1700">
                <a:solidFill>
                  <a:srgbClr val="444444"/>
                </a:solidFill>
                <a:latin typeface="Roboto"/>
                <a:ea typeface="Roboto"/>
                <a:cs typeface="Roboto"/>
                <a:sym typeface="Roboto"/>
              </a:rPr>
              <a:t>(</a:t>
            </a:r>
            <a:r>
              <a:rPr lang="en" sz="1700" u="sng">
                <a:solidFill>
                  <a:schemeClr val="hlink"/>
                </a:solidFill>
                <a:latin typeface="Roboto"/>
                <a:ea typeface="Roboto"/>
                <a:cs typeface="Roboto"/>
                <a:sym typeface="Roboto"/>
                <a:hlinkClick r:id="rId11"/>
              </a:rPr>
              <a:t>https://developer.mozilla.org/en-US/docs/Web/Guide/HTML/Constraint_validation</a:t>
            </a:r>
            <a:r>
              <a:rPr lang="en" sz="1700">
                <a:solidFill>
                  <a:srgbClr val="444444"/>
                </a:solidFill>
                <a:latin typeface="Roboto"/>
                <a:ea typeface="Roboto"/>
                <a:cs typeface="Roboto"/>
                <a:sym typeface="Roboto"/>
              </a:rPr>
              <a:t>)</a:t>
            </a:r>
            <a:endParaRPr sz="1700">
              <a:solidFill>
                <a:srgbClr val="444444"/>
              </a:solidFill>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6"/>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b="1" lang="en" sz="2200">
                <a:highlight>
                  <a:schemeClr val="lt1"/>
                </a:highlight>
              </a:rPr>
              <a:t>Template-Driven Form - Validation</a:t>
            </a:r>
            <a:endParaRPr b="1" sz="2200">
              <a:highlight>
                <a:schemeClr val="lt1"/>
              </a:highlight>
            </a:endParaRPr>
          </a:p>
          <a:p>
            <a:pPr indent="0" lvl="0" marL="0" rtl="0" algn="ctr">
              <a:lnSpc>
                <a:spcPct val="100000"/>
              </a:lnSpc>
              <a:spcBef>
                <a:spcPts val="1400"/>
              </a:spcBef>
              <a:spcAft>
                <a:spcPts val="0"/>
              </a:spcAft>
              <a:buNone/>
            </a:pPr>
            <a:r>
              <a:rPr b="1" lang="en" sz="1700">
                <a:solidFill>
                  <a:srgbClr val="333333"/>
                </a:solidFill>
              </a:rPr>
              <a:t>Define Custom validation</a:t>
            </a:r>
            <a:endParaRPr b="1" sz="1700">
              <a:solidFill>
                <a:srgbClr val="333333"/>
              </a:solidFill>
            </a:endParaRPr>
          </a:p>
          <a:p>
            <a:pPr indent="0" lvl="0" marL="457200" rtl="0" algn="ctr">
              <a:lnSpc>
                <a:spcPct val="100000"/>
              </a:lnSpc>
              <a:spcBef>
                <a:spcPts val="0"/>
              </a:spcBef>
              <a:spcAft>
                <a:spcPts val="0"/>
              </a:spcAft>
              <a:buNone/>
            </a:pPr>
            <a:r>
              <a:t/>
            </a:r>
            <a:endParaRPr b="1" sz="2200">
              <a:highlight>
                <a:schemeClr val="lt1"/>
              </a:highlight>
            </a:endParaRPr>
          </a:p>
        </p:txBody>
      </p:sp>
      <p:pic>
        <p:nvPicPr>
          <p:cNvPr id="757" name="Google Shape;757;p106"/>
          <p:cNvPicPr preferRelativeResize="0"/>
          <p:nvPr/>
        </p:nvPicPr>
        <p:blipFill>
          <a:blip r:embed="rId3">
            <a:alphaModFix/>
          </a:blip>
          <a:stretch>
            <a:fillRect/>
          </a:stretch>
        </p:blipFill>
        <p:spPr>
          <a:xfrm>
            <a:off x="1116800" y="1156875"/>
            <a:ext cx="7002850" cy="37739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7"/>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b="1" lang="en" sz="2200">
                <a:highlight>
                  <a:schemeClr val="lt1"/>
                </a:highlight>
              </a:rPr>
              <a:t>Template-Driven Form - Validation</a:t>
            </a:r>
            <a:endParaRPr b="1" sz="2200">
              <a:highlight>
                <a:schemeClr val="lt1"/>
              </a:highlight>
            </a:endParaRPr>
          </a:p>
          <a:p>
            <a:pPr indent="0" lvl="0" marL="0" rtl="0" algn="ctr">
              <a:lnSpc>
                <a:spcPct val="100000"/>
              </a:lnSpc>
              <a:spcBef>
                <a:spcPts val="1400"/>
              </a:spcBef>
              <a:spcAft>
                <a:spcPts val="0"/>
              </a:spcAft>
              <a:buNone/>
            </a:pPr>
            <a:r>
              <a:rPr b="1" lang="en" sz="1700">
                <a:solidFill>
                  <a:srgbClr val="333333"/>
                </a:solidFill>
              </a:rPr>
              <a:t>Adding custom validators to template-driven forms</a:t>
            </a:r>
            <a:endParaRPr b="1" sz="1700">
              <a:solidFill>
                <a:srgbClr val="333333"/>
              </a:solidFill>
            </a:endParaRPr>
          </a:p>
          <a:p>
            <a:pPr indent="0" lvl="0" marL="457200" rtl="0" algn="ctr">
              <a:lnSpc>
                <a:spcPct val="100000"/>
              </a:lnSpc>
              <a:spcBef>
                <a:spcPts val="0"/>
              </a:spcBef>
              <a:spcAft>
                <a:spcPts val="0"/>
              </a:spcAft>
              <a:buNone/>
            </a:pPr>
            <a:r>
              <a:t/>
            </a:r>
            <a:endParaRPr b="1" sz="2200">
              <a:highlight>
                <a:schemeClr val="lt1"/>
              </a:highlight>
            </a:endParaRPr>
          </a:p>
        </p:txBody>
      </p:sp>
      <p:pic>
        <p:nvPicPr>
          <p:cNvPr id="763" name="Google Shape;763;p107"/>
          <p:cNvPicPr preferRelativeResize="0"/>
          <p:nvPr/>
        </p:nvPicPr>
        <p:blipFill>
          <a:blip r:embed="rId3">
            <a:alphaModFix/>
          </a:blip>
          <a:stretch>
            <a:fillRect/>
          </a:stretch>
        </p:blipFill>
        <p:spPr>
          <a:xfrm>
            <a:off x="1445875" y="988550"/>
            <a:ext cx="5887678" cy="40787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8"/>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b="1" lang="en" sz="2200">
                <a:highlight>
                  <a:schemeClr val="lt1"/>
                </a:highlight>
              </a:rPr>
              <a:t>Form - Control Status CSS Classes</a:t>
            </a:r>
            <a:endParaRPr b="1" sz="1700">
              <a:solidFill>
                <a:srgbClr val="333333"/>
              </a:solidFill>
            </a:endParaRPr>
          </a:p>
          <a:p>
            <a:pPr indent="0" lvl="0" marL="457200" rtl="0" algn="ctr">
              <a:lnSpc>
                <a:spcPct val="100000"/>
              </a:lnSpc>
              <a:spcBef>
                <a:spcPts val="0"/>
              </a:spcBef>
              <a:spcAft>
                <a:spcPts val="0"/>
              </a:spcAft>
              <a:buNone/>
            </a:pPr>
            <a:r>
              <a:t/>
            </a:r>
            <a:endParaRPr b="1" sz="2200">
              <a:highlight>
                <a:schemeClr val="lt1"/>
              </a:highlight>
            </a:endParaRPr>
          </a:p>
        </p:txBody>
      </p:sp>
      <p:sp>
        <p:nvSpPr>
          <p:cNvPr id="769" name="Google Shape;769;p108"/>
          <p:cNvSpPr txBox="1"/>
          <p:nvPr/>
        </p:nvSpPr>
        <p:spPr>
          <a:xfrm>
            <a:off x="1157725" y="532425"/>
            <a:ext cx="7192800" cy="436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solidFill>
                  <a:srgbClr val="444444"/>
                </a:solidFill>
                <a:latin typeface="Roboto"/>
                <a:ea typeface="Roboto"/>
                <a:cs typeface="Roboto"/>
                <a:sym typeface="Roboto"/>
              </a:rPr>
              <a:t>Angular automatically mirrors many control properties onto the form control element as CSS classes. Use these classes to style form control elements according to the state of the form. The following classes are currently supported.</a:t>
            </a:r>
            <a:endParaRPr sz="1700">
              <a:solidFill>
                <a:srgbClr val="444444"/>
              </a:solidFill>
              <a:latin typeface="Roboto"/>
              <a:ea typeface="Roboto"/>
              <a:cs typeface="Roboto"/>
              <a:sym typeface="Roboto"/>
            </a:endParaRPr>
          </a:p>
          <a:p>
            <a:pPr indent="-336550" lvl="0" marL="457200" rtl="0" algn="l">
              <a:lnSpc>
                <a:spcPct val="115000"/>
              </a:lnSpc>
              <a:spcBef>
                <a:spcPts val="120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.ng-valid</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.ng-invalid</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.ng-pending</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.ng-pristine</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.ng-dirty</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.ng-untouched</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.ng-touched</a:t>
            </a:r>
            <a:endParaRPr sz="1700">
              <a:solidFill>
                <a:srgbClr val="444444"/>
              </a:solidFill>
              <a:latin typeface="Roboto"/>
              <a:ea typeface="Roboto"/>
              <a:cs typeface="Roboto"/>
              <a:sym typeface="Roboto"/>
            </a:endParaRPr>
          </a:p>
          <a:p>
            <a:pPr indent="-336550" lvl="0" marL="457200" rtl="0" algn="l">
              <a:lnSpc>
                <a:spcPct val="115000"/>
              </a:lnSpc>
              <a:spcBef>
                <a:spcPts val="0"/>
              </a:spcBef>
              <a:spcAft>
                <a:spcPts val="0"/>
              </a:spcAft>
              <a:buClr>
                <a:srgbClr val="444444"/>
              </a:buClr>
              <a:buSzPts val="1700"/>
              <a:buFont typeface="Roboto"/>
              <a:buChar char="-"/>
            </a:pPr>
            <a:r>
              <a:rPr lang="en" sz="1700">
                <a:solidFill>
                  <a:srgbClr val="444444"/>
                </a:solidFill>
                <a:latin typeface="Roboto"/>
                <a:ea typeface="Roboto"/>
                <a:cs typeface="Roboto"/>
                <a:sym typeface="Roboto"/>
              </a:rPr>
              <a:t>.ng-submitted (enclosing form element only)</a:t>
            </a:r>
            <a:endParaRPr sz="1700">
              <a:solidFill>
                <a:srgbClr val="444444"/>
              </a:solidFill>
              <a:latin typeface="Roboto"/>
              <a:ea typeface="Roboto"/>
              <a:cs typeface="Roboto"/>
              <a:sym typeface="Roboto"/>
            </a:endParaRPr>
          </a:p>
          <a:p>
            <a:pPr indent="0" lvl="0" marL="0" rtl="0" algn="l">
              <a:spcBef>
                <a:spcPts val="1200"/>
              </a:spcBef>
              <a:spcAft>
                <a:spcPts val="0"/>
              </a:spcAft>
              <a:buNone/>
            </a:pPr>
            <a:r>
              <a:t/>
            </a:r>
            <a:endParaRPr sz="1700">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9"/>
          <p:cNvSpPr txBox="1"/>
          <p:nvPr>
            <p:ph idx="4294967295" type="title"/>
          </p:nvPr>
        </p:nvSpPr>
        <p:spPr>
          <a:xfrm>
            <a:off x="277125" y="98750"/>
            <a:ext cx="8368200" cy="9660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b="1" lang="en" sz="2200">
                <a:highlight>
                  <a:schemeClr val="lt1"/>
                </a:highlight>
              </a:rPr>
              <a:t>Form - Popular API from FormGroup</a:t>
            </a:r>
            <a:endParaRPr b="1" sz="1700">
              <a:solidFill>
                <a:srgbClr val="333333"/>
              </a:solidFill>
            </a:endParaRPr>
          </a:p>
          <a:p>
            <a:pPr indent="0" lvl="0" marL="457200" rtl="0" algn="ctr">
              <a:lnSpc>
                <a:spcPct val="100000"/>
              </a:lnSpc>
              <a:spcBef>
                <a:spcPts val="0"/>
              </a:spcBef>
              <a:spcAft>
                <a:spcPts val="0"/>
              </a:spcAft>
              <a:buNone/>
            </a:pPr>
            <a:r>
              <a:rPr b="1" lang="en" sz="1400">
                <a:highlight>
                  <a:schemeClr val="lt1"/>
                </a:highlight>
              </a:rPr>
              <a:t>(</a:t>
            </a:r>
            <a:r>
              <a:rPr b="1" lang="en" sz="1400" u="sng">
                <a:solidFill>
                  <a:schemeClr val="hlink"/>
                </a:solidFill>
                <a:highlight>
                  <a:schemeClr val="lt1"/>
                </a:highlight>
                <a:hlinkClick r:id="rId3"/>
              </a:rPr>
              <a:t>https://angular.io/api/forms/FormGroup</a:t>
            </a:r>
            <a:r>
              <a:rPr b="1" lang="en" sz="1400">
                <a:highlight>
                  <a:schemeClr val="lt1"/>
                </a:highlight>
              </a:rPr>
              <a:t>)</a:t>
            </a:r>
            <a:endParaRPr b="1" sz="1400">
              <a:highlight>
                <a:schemeClr val="lt1"/>
              </a:highlight>
            </a:endParaRPr>
          </a:p>
        </p:txBody>
      </p:sp>
      <p:pic>
        <p:nvPicPr>
          <p:cNvPr id="775" name="Google Shape;775;p109"/>
          <p:cNvPicPr preferRelativeResize="0"/>
          <p:nvPr/>
        </p:nvPicPr>
        <p:blipFill>
          <a:blip r:embed="rId4">
            <a:alphaModFix/>
          </a:blip>
          <a:stretch>
            <a:fillRect/>
          </a:stretch>
        </p:blipFill>
        <p:spPr>
          <a:xfrm>
            <a:off x="2297188" y="815300"/>
            <a:ext cx="4328074" cy="4148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0"/>
          <p:cNvSpPr txBox="1"/>
          <p:nvPr>
            <p:ph idx="4294967295" type="title"/>
          </p:nvPr>
        </p:nvSpPr>
        <p:spPr>
          <a:xfrm>
            <a:off x="277125" y="98750"/>
            <a:ext cx="8368200" cy="504000"/>
          </a:xfrm>
          <a:prstGeom prst="rect">
            <a:avLst/>
          </a:prstGeom>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b="1" lang="en" sz="2200">
                <a:highlight>
                  <a:schemeClr val="lt1"/>
                </a:highlight>
              </a:rPr>
              <a:t>Others</a:t>
            </a:r>
            <a:endParaRPr b="1" sz="1400">
              <a:highlight>
                <a:schemeClr val="lt1"/>
              </a:highlight>
            </a:endParaRPr>
          </a:p>
        </p:txBody>
      </p:sp>
      <p:sp>
        <p:nvSpPr>
          <p:cNvPr id="781" name="Google Shape;781;p110"/>
          <p:cNvSpPr txBox="1"/>
          <p:nvPr/>
        </p:nvSpPr>
        <p:spPr>
          <a:xfrm>
            <a:off x="2179975" y="1044775"/>
            <a:ext cx="4098600" cy="280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b="1" lang="en" sz="1700">
                <a:highlight>
                  <a:schemeClr val="lt1"/>
                </a:highlight>
                <a:latin typeface="Roboto"/>
                <a:ea typeface="Roboto"/>
                <a:cs typeface="Roboto"/>
                <a:sym typeface="Roboto"/>
              </a:rPr>
              <a:t>Angular Internationalization</a:t>
            </a:r>
            <a:endParaRPr b="1" sz="17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Angular Universal</a:t>
            </a:r>
            <a:endParaRPr b="1" sz="1700">
              <a:solidFill>
                <a:srgbClr val="444444"/>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State Management: NgRx,...</a:t>
            </a:r>
            <a:endParaRPr b="1" sz="1700">
              <a:solidFill>
                <a:srgbClr val="444444"/>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Dynamic Components</a:t>
            </a:r>
            <a:endParaRPr b="1" sz="1700">
              <a:solidFill>
                <a:srgbClr val="444444"/>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Angular Element</a:t>
            </a:r>
            <a:endParaRPr b="1" sz="1700">
              <a:solidFill>
                <a:srgbClr val="444444"/>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Angular Animation</a:t>
            </a:r>
            <a:endParaRPr b="1" sz="1700">
              <a:solidFill>
                <a:srgbClr val="444444"/>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b="1" lang="en" sz="1700">
                <a:solidFill>
                  <a:srgbClr val="444444"/>
                </a:solidFill>
                <a:highlight>
                  <a:schemeClr val="lt1"/>
                </a:highlight>
                <a:latin typeface="Roboto"/>
                <a:ea typeface="Roboto"/>
                <a:cs typeface="Roboto"/>
                <a:sym typeface="Roboto"/>
              </a:rPr>
              <a:t>Testing</a:t>
            </a:r>
            <a:endParaRPr sz="1700">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1"/>
          <p:cNvSpPr txBox="1"/>
          <p:nvPr/>
        </p:nvSpPr>
        <p:spPr>
          <a:xfrm>
            <a:off x="2702325" y="1996150"/>
            <a:ext cx="462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chemeClr val="lt1"/>
                </a:solidFill>
                <a:latin typeface="Roboto"/>
                <a:ea typeface="Roboto"/>
                <a:cs typeface="Roboto"/>
                <a:sym typeface="Roboto"/>
              </a:rPr>
              <a:t>THANK YOU</a:t>
            </a:r>
            <a:endParaRPr b="1" sz="50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